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8"/>
  </p:notesMasterIdLst>
  <p:sldIdLst>
    <p:sldId id="256" r:id="rId2"/>
    <p:sldId id="257" r:id="rId3"/>
    <p:sldId id="290" r:id="rId4"/>
    <p:sldId id="258" r:id="rId5"/>
    <p:sldId id="259" r:id="rId6"/>
    <p:sldId id="260" r:id="rId7"/>
    <p:sldId id="261" r:id="rId8"/>
    <p:sldId id="262" r:id="rId9"/>
    <p:sldId id="263" r:id="rId10"/>
    <p:sldId id="264" r:id="rId11"/>
    <p:sldId id="265" r:id="rId12"/>
    <p:sldId id="266" r:id="rId13"/>
    <p:sldId id="267" r:id="rId14"/>
    <p:sldId id="268" r:id="rId15"/>
    <p:sldId id="269" r:id="rId16"/>
    <p:sldId id="294" r:id="rId17"/>
    <p:sldId id="295" r:id="rId18"/>
    <p:sldId id="272" r:id="rId19"/>
    <p:sldId id="273" r:id="rId20"/>
    <p:sldId id="274" r:id="rId21"/>
    <p:sldId id="275" r:id="rId22"/>
    <p:sldId id="276" r:id="rId23"/>
    <p:sldId id="277" r:id="rId24"/>
    <p:sldId id="278" r:id="rId25"/>
    <p:sldId id="279" r:id="rId26"/>
    <p:sldId id="280" r:id="rId27"/>
    <p:sldId id="281" r:id="rId28"/>
    <p:sldId id="282" r:id="rId29"/>
    <p:sldId id="291" r:id="rId30"/>
    <p:sldId id="297" r:id="rId31"/>
    <p:sldId id="296" r:id="rId32"/>
    <p:sldId id="292" r:id="rId33"/>
    <p:sldId id="293" r:id="rId34"/>
    <p:sldId id="289" r:id="rId35"/>
    <p:sldId id="298" r:id="rId36"/>
    <p:sldId id="285"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Montserrat" pitchFamily="2" charset="77"/>
      <p:regular r:id="rId43"/>
      <p:bold r:id="rId44"/>
      <p:italic r:id="rId45"/>
      <p:boldItalic r:id="rId46"/>
    </p:embeddedFont>
    <p:embeddedFont>
      <p:font typeface="Montserrat Light" panose="020F0302020204030204" pitchFamily="34" charset="0"/>
      <p:regular r:id="rId47"/>
      <p:bold r:id="rId48"/>
      <p:italic r:id="rId49"/>
      <p:boldItalic r:id="rId50"/>
    </p:embeddedFont>
    <p:embeddedFont>
      <p:font typeface="Montserrat Medium" panose="020F0502020204030204" pitchFamily="34" charset="0"/>
      <p:regular r:id="rId51"/>
      <p:bold r:id="rId52"/>
      <p:italic r:id="rId53"/>
      <p:boldItalic r:id="rId54"/>
    </p:embeddedFont>
    <p:embeddedFont>
      <p:font typeface="Montserrat SemiBold" panose="020F0502020204030204" pitchFamily="34" charset="0"/>
      <p:regular r:id="rId55"/>
      <p:bold r:id="rId56"/>
      <p:italic r:id="rId57"/>
      <p:boldItalic r:id="rId58"/>
    </p:embeddedFont>
    <p:embeddedFont>
      <p:font typeface="Nunito" pitchFamily="2" charset="77"/>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197FD6-CDF1-914F-ABAE-F3D57E63FBC6}" v="10" dt="2023-12-08T23:17:29.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94682"/>
  </p:normalViewPr>
  <p:slideViewPr>
    <p:cSldViewPr snapToGrid="0">
      <p:cViewPr varScale="1">
        <p:scale>
          <a:sx n="111" d="100"/>
          <a:sy n="111"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Annapareddy" userId="S::vannapar@purdue.edu::2730a11a-960a-434c-b1a9-7b17afdd56be" providerId="AD" clId="Web-{A9D80F78-7C01-95ED-EB97-3CA67DD4BC1F}"/>
    <pc:docChg chg="addSld delSld modSld sldOrd">
      <pc:chgData name="Varun Annapareddy" userId="S::vannapar@purdue.edu::2730a11a-960a-434c-b1a9-7b17afdd56be" providerId="AD" clId="Web-{A9D80F78-7C01-95ED-EB97-3CA67DD4BC1F}" dt="2023-12-09T01:18:26.391" v="100"/>
      <pc:docMkLst>
        <pc:docMk/>
      </pc:docMkLst>
      <pc:sldChg chg="modSp">
        <pc:chgData name="Varun Annapareddy" userId="S::vannapar@purdue.edu::2730a11a-960a-434c-b1a9-7b17afdd56be" providerId="AD" clId="Web-{A9D80F78-7C01-95ED-EB97-3CA67DD4BC1F}" dt="2023-12-09T01:18:15.157" v="98" actId="1076"/>
        <pc:sldMkLst>
          <pc:docMk/>
          <pc:sldMk cId="0" sldId="266"/>
        </pc:sldMkLst>
        <pc:spChg chg="mod">
          <ac:chgData name="Varun Annapareddy" userId="S::vannapar@purdue.edu::2730a11a-960a-434c-b1a9-7b17afdd56be" providerId="AD" clId="Web-{A9D80F78-7C01-95ED-EB97-3CA67DD4BC1F}" dt="2023-12-09T01:18:15.157" v="98" actId="1076"/>
          <ac:spMkLst>
            <pc:docMk/>
            <pc:sldMk cId="0" sldId="266"/>
            <ac:spMk id="363" creationId="{00000000-0000-0000-0000-000000000000}"/>
          </ac:spMkLst>
        </pc:spChg>
        <pc:spChg chg="mod">
          <ac:chgData name="Varun Annapareddy" userId="S::vannapar@purdue.edu::2730a11a-960a-434c-b1a9-7b17afdd56be" providerId="AD" clId="Web-{A9D80F78-7C01-95ED-EB97-3CA67DD4BC1F}" dt="2023-12-09T01:17:55.797" v="87" actId="20577"/>
          <ac:spMkLst>
            <pc:docMk/>
            <pc:sldMk cId="0" sldId="266"/>
            <ac:spMk id="364" creationId="{00000000-0000-0000-0000-000000000000}"/>
          </ac:spMkLst>
        </pc:spChg>
      </pc:sldChg>
      <pc:sldChg chg="add del">
        <pc:chgData name="Varun Annapareddy" userId="S::vannapar@purdue.edu::2730a11a-960a-434c-b1a9-7b17afdd56be" providerId="AD" clId="Web-{A9D80F78-7C01-95ED-EB97-3CA67DD4BC1F}" dt="2023-12-09T01:13:32.328" v="1"/>
        <pc:sldMkLst>
          <pc:docMk/>
          <pc:sldMk cId="0" sldId="285"/>
        </pc:sldMkLst>
      </pc:sldChg>
      <pc:sldChg chg="delSp modSp add ord replId">
        <pc:chgData name="Varun Annapareddy" userId="S::vannapar@purdue.edu::2730a11a-960a-434c-b1a9-7b17afdd56be" providerId="AD" clId="Web-{A9D80F78-7C01-95ED-EB97-3CA67DD4BC1F}" dt="2023-12-09T01:18:26.391" v="100"/>
        <pc:sldMkLst>
          <pc:docMk/>
          <pc:sldMk cId="2107970439" sldId="298"/>
        </pc:sldMkLst>
        <pc:spChg chg="mod">
          <ac:chgData name="Varun Annapareddy" userId="S::vannapar@purdue.edu::2730a11a-960a-434c-b1a9-7b17afdd56be" providerId="AD" clId="Web-{A9D80F78-7C01-95ED-EB97-3CA67DD4BC1F}" dt="2023-12-09T01:16:35.844" v="84" actId="1076"/>
          <ac:spMkLst>
            <pc:docMk/>
            <pc:sldMk cId="2107970439" sldId="298"/>
            <ac:spMk id="2" creationId="{EAE10CB7-E89C-D2AA-21C7-A0840F8D0551}"/>
          </ac:spMkLst>
        </pc:spChg>
        <pc:spChg chg="mod">
          <ac:chgData name="Varun Annapareddy" userId="S::vannapar@purdue.edu::2730a11a-960a-434c-b1a9-7b17afdd56be" providerId="AD" clId="Web-{A9D80F78-7C01-95ED-EB97-3CA67DD4BC1F}" dt="2023-12-09T01:15:50.953" v="73" actId="14100"/>
          <ac:spMkLst>
            <pc:docMk/>
            <pc:sldMk cId="2107970439" sldId="298"/>
            <ac:spMk id="4" creationId="{E9B9E7F7-5489-FFF7-C65C-F73FD81701FF}"/>
          </ac:spMkLst>
        </pc:spChg>
        <pc:spChg chg="del">
          <ac:chgData name="Varun Annapareddy" userId="S::vannapar@purdue.edu::2730a11a-960a-434c-b1a9-7b17afdd56be" providerId="AD" clId="Web-{A9D80F78-7C01-95ED-EB97-3CA67DD4BC1F}" dt="2023-12-09T01:13:42.906" v="3"/>
          <ac:spMkLst>
            <pc:docMk/>
            <pc:sldMk cId="2107970439" sldId="298"/>
            <ac:spMk id="6" creationId="{DFD87E85-5A60-B4E2-A8DC-59E5C35083EA}"/>
          </ac:spMkLst>
        </pc:spChg>
        <pc:spChg chg="mod">
          <ac:chgData name="Varun Annapareddy" userId="S::vannapar@purdue.edu::2730a11a-960a-434c-b1a9-7b17afdd56be" providerId="AD" clId="Web-{A9D80F78-7C01-95ED-EB97-3CA67DD4BC1F}" dt="2023-12-09T01:14:20.390" v="27" actId="20577"/>
          <ac:spMkLst>
            <pc:docMk/>
            <pc:sldMk cId="2107970439" sldId="298"/>
            <ac:spMk id="724" creationId="{00000000-0000-0000-0000-000000000000}"/>
          </ac:spMkLst>
        </pc:spChg>
      </pc:sldChg>
    </pc:docChg>
  </pc:docChgLst>
  <pc:docChgLst>
    <pc:chgData name="Varun Annapareddy" userId="S::vannapar@purdue.edu::2730a11a-960a-434c-b1a9-7b17afdd56be" providerId="AD" clId="Web-{0A6DABB7-3EA5-4C70-A1CD-6533F1ADFDA2}"/>
    <pc:docChg chg="addSld delSld modSld sldOrd">
      <pc:chgData name="Varun Annapareddy" userId="S::vannapar@purdue.edu::2730a11a-960a-434c-b1a9-7b17afdd56be" providerId="AD" clId="Web-{0A6DABB7-3EA5-4C70-A1CD-6533F1ADFDA2}" dt="2023-12-08T23:43:50.849" v="819" actId="1076"/>
      <pc:docMkLst>
        <pc:docMk/>
      </pc:docMkLst>
      <pc:sldChg chg="modSp">
        <pc:chgData name="Varun Annapareddy" userId="S::vannapar@purdue.edu::2730a11a-960a-434c-b1a9-7b17afdd56be" providerId="AD" clId="Web-{0A6DABB7-3EA5-4C70-A1CD-6533F1ADFDA2}" dt="2023-12-08T22:28:08.142" v="25" actId="20577"/>
        <pc:sldMkLst>
          <pc:docMk/>
          <pc:sldMk cId="0" sldId="265"/>
        </pc:sldMkLst>
        <pc:spChg chg="mod">
          <ac:chgData name="Varun Annapareddy" userId="S::vannapar@purdue.edu::2730a11a-960a-434c-b1a9-7b17afdd56be" providerId="AD" clId="Web-{0A6DABB7-3EA5-4C70-A1CD-6533F1ADFDA2}" dt="2023-12-08T22:27:52.642" v="24" actId="20577"/>
          <ac:spMkLst>
            <pc:docMk/>
            <pc:sldMk cId="0" sldId="265"/>
            <ac:spMk id="321" creationId="{00000000-0000-0000-0000-000000000000}"/>
          </ac:spMkLst>
        </pc:spChg>
        <pc:spChg chg="mod">
          <ac:chgData name="Varun Annapareddy" userId="S::vannapar@purdue.edu::2730a11a-960a-434c-b1a9-7b17afdd56be" providerId="AD" clId="Web-{0A6DABB7-3EA5-4C70-A1CD-6533F1ADFDA2}" dt="2023-12-08T22:28:08.142" v="25" actId="20577"/>
          <ac:spMkLst>
            <pc:docMk/>
            <pc:sldMk cId="0" sldId="265"/>
            <ac:spMk id="353" creationId="{00000000-0000-0000-0000-000000000000}"/>
          </ac:spMkLst>
        </pc:spChg>
      </pc:sldChg>
      <pc:sldChg chg="modSp">
        <pc:chgData name="Varun Annapareddy" userId="S::vannapar@purdue.edu::2730a11a-960a-434c-b1a9-7b17afdd56be" providerId="AD" clId="Web-{0A6DABB7-3EA5-4C70-A1CD-6533F1ADFDA2}" dt="2023-12-08T23:26:15.934" v="643" actId="1076"/>
        <pc:sldMkLst>
          <pc:docMk/>
          <pc:sldMk cId="0" sldId="266"/>
        </pc:sldMkLst>
        <pc:spChg chg="mod">
          <ac:chgData name="Varun Annapareddy" userId="S::vannapar@purdue.edu::2730a11a-960a-434c-b1a9-7b17afdd56be" providerId="AD" clId="Web-{0A6DABB7-3EA5-4C70-A1CD-6533F1ADFDA2}" dt="2023-12-08T23:24:32.804" v="603" actId="1076"/>
          <ac:spMkLst>
            <pc:docMk/>
            <pc:sldMk cId="0" sldId="266"/>
            <ac:spMk id="362" creationId="{00000000-0000-0000-0000-000000000000}"/>
          </ac:spMkLst>
        </pc:spChg>
        <pc:spChg chg="mod">
          <ac:chgData name="Varun Annapareddy" userId="S::vannapar@purdue.edu::2730a11a-960a-434c-b1a9-7b17afdd56be" providerId="AD" clId="Web-{0A6DABB7-3EA5-4C70-A1CD-6533F1ADFDA2}" dt="2023-12-08T23:26:15.934" v="643" actId="1076"/>
          <ac:spMkLst>
            <pc:docMk/>
            <pc:sldMk cId="0" sldId="266"/>
            <ac:spMk id="363" creationId="{00000000-0000-0000-0000-000000000000}"/>
          </ac:spMkLst>
        </pc:spChg>
        <pc:spChg chg="mod">
          <ac:chgData name="Varun Annapareddy" userId="S::vannapar@purdue.edu::2730a11a-960a-434c-b1a9-7b17afdd56be" providerId="AD" clId="Web-{0A6DABB7-3EA5-4C70-A1CD-6533F1ADFDA2}" dt="2023-12-08T23:25:36.933" v="629" actId="1076"/>
          <ac:spMkLst>
            <pc:docMk/>
            <pc:sldMk cId="0" sldId="266"/>
            <ac:spMk id="364" creationId="{00000000-0000-0000-0000-000000000000}"/>
          </ac:spMkLst>
        </pc:spChg>
      </pc:sldChg>
      <pc:sldChg chg="modSp">
        <pc:chgData name="Varun Annapareddy" userId="S::vannapar@purdue.edu::2730a11a-960a-434c-b1a9-7b17afdd56be" providerId="AD" clId="Web-{0A6DABB7-3EA5-4C70-A1CD-6533F1ADFDA2}" dt="2023-12-08T23:28:10.501" v="668" actId="1076"/>
        <pc:sldMkLst>
          <pc:docMk/>
          <pc:sldMk cId="0" sldId="267"/>
        </pc:sldMkLst>
        <pc:spChg chg="mod">
          <ac:chgData name="Varun Annapareddy" userId="S::vannapar@purdue.edu::2730a11a-960a-434c-b1a9-7b17afdd56be" providerId="AD" clId="Web-{0A6DABB7-3EA5-4C70-A1CD-6533F1ADFDA2}" dt="2023-12-08T23:28:10.454" v="665" actId="1076"/>
          <ac:spMkLst>
            <pc:docMk/>
            <pc:sldMk cId="0" sldId="267"/>
            <ac:spMk id="379" creationId="{00000000-0000-0000-0000-000000000000}"/>
          </ac:spMkLst>
        </pc:spChg>
        <pc:spChg chg="mod">
          <ac:chgData name="Varun Annapareddy" userId="S::vannapar@purdue.edu::2730a11a-960a-434c-b1a9-7b17afdd56be" providerId="AD" clId="Web-{0A6DABB7-3EA5-4C70-A1CD-6533F1ADFDA2}" dt="2023-12-08T23:27:59.954" v="664" actId="1076"/>
          <ac:spMkLst>
            <pc:docMk/>
            <pc:sldMk cId="0" sldId="267"/>
            <ac:spMk id="380" creationId="{00000000-0000-0000-0000-000000000000}"/>
          </ac:spMkLst>
        </pc:spChg>
        <pc:spChg chg="mod">
          <ac:chgData name="Varun Annapareddy" userId="S::vannapar@purdue.edu::2730a11a-960a-434c-b1a9-7b17afdd56be" providerId="AD" clId="Web-{0A6DABB7-3EA5-4C70-A1CD-6533F1ADFDA2}" dt="2023-12-08T23:28:10.470" v="666" actId="1076"/>
          <ac:spMkLst>
            <pc:docMk/>
            <pc:sldMk cId="0" sldId="267"/>
            <ac:spMk id="383" creationId="{00000000-0000-0000-0000-000000000000}"/>
          </ac:spMkLst>
        </pc:spChg>
        <pc:spChg chg="mod">
          <ac:chgData name="Varun Annapareddy" userId="S::vannapar@purdue.edu::2730a11a-960a-434c-b1a9-7b17afdd56be" providerId="AD" clId="Web-{0A6DABB7-3EA5-4C70-A1CD-6533F1ADFDA2}" dt="2023-12-08T23:28:10.485" v="667" actId="1076"/>
          <ac:spMkLst>
            <pc:docMk/>
            <pc:sldMk cId="0" sldId="267"/>
            <ac:spMk id="385" creationId="{00000000-0000-0000-0000-000000000000}"/>
          </ac:spMkLst>
        </pc:spChg>
        <pc:spChg chg="mod">
          <ac:chgData name="Varun Annapareddy" userId="S::vannapar@purdue.edu::2730a11a-960a-434c-b1a9-7b17afdd56be" providerId="AD" clId="Web-{0A6DABB7-3EA5-4C70-A1CD-6533F1ADFDA2}" dt="2023-12-08T23:28:10.501" v="668" actId="1076"/>
          <ac:spMkLst>
            <pc:docMk/>
            <pc:sldMk cId="0" sldId="267"/>
            <ac:spMk id="389" creationId="{00000000-0000-0000-0000-000000000000}"/>
          </ac:spMkLst>
        </pc:spChg>
      </pc:sldChg>
      <pc:sldChg chg="modSp">
        <pc:chgData name="Varun Annapareddy" userId="S::vannapar@purdue.edu::2730a11a-960a-434c-b1a9-7b17afdd56be" providerId="AD" clId="Web-{0A6DABB7-3EA5-4C70-A1CD-6533F1ADFDA2}" dt="2023-12-08T23:30:04.896" v="697"/>
        <pc:sldMkLst>
          <pc:docMk/>
          <pc:sldMk cId="0" sldId="268"/>
        </pc:sldMkLst>
        <pc:spChg chg="mod">
          <ac:chgData name="Varun Annapareddy" userId="S::vannapar@purdue.edu::2730a11a-960a-434c-b1a9-7b17afdd56be" providerId="AD" clId="Web-{0A6DABB7-3EA5-4C70-A1CD-6533F1ADFDA2}" dt="2023-12-08T23:30:04.646" v="695"/>
          <ac:spMkLst>
            <pc:docMk/>
            <pc:sldMk cId="0" sldId="268"/>
            <ac:spMk id="397" creationId="{00000000-0000-0000-0000-000000000000}"/>
          </ac:spMkLst>
        </pc:spChg>
        <pc:spChg chg="mod">
          <ac:chgData name="Varun Annapareddy" userId="S::vannapar@purdue.edu::2730a11a-960a-434c-b1a9-7b17afdd56be" providerId="AD" clId="Web-{0A6DABB7-3EA5-4C70-A1CD-6533F1ADFDA2}" dt="2023-12-08T23:30:04.771" v="696"/>
          <ac:spMkLst>
            <pc:docMk/>
            <pc:sldMk cId="0" sldId="268"/>
            <ac:spMk id="400" creationId="{00000000-0000-0000-0000-000000000000}"/>
          </ac:spMkLst>
        </pc:spChg>
        <pc:spChg chg="mod">
          <ac:chgData name="Varun Annapareddy" userId="S::vannapar@purdue.edu::2730a11a-960a-434c-b1a9-7b17afdd56be" providerId="AD" clId="Web-{0A6DABB7-3EA5-4C70-A1CD-6533F1ADFDA2}" dt="2023-12-08T23:30:04.896" v="697"/>
          <ac:spMkLst>
            <pc:docMk/>
            <pc:sldMk cId="0" sldId="268"/>
            <ac:spMk id="403" creationId="{00000000-0000-0000-0000-000000000000}"/>
          </ac:spMkLst>
        </pc:spChg>
      </pc:sldChg>
      <pc:sldChg chg="modSp">
        <pc:chgData name="Varun Annapareddy" userId="S::vannapar@purdue.edu::2730a11a-960a-434c-b1a9-7b17afdd56be" providerId="AD" clId="Web-{0A6DABB7-3EA5-4C70-A1CD-6533F1ADFDA2}" dt="2023-12-08T23:27:07.436" v="653" actId="1076"/>
        <pc:sldMkLst>
          <pc:docMk/>
          <pc:sldMk cId="0" sldId="269"/>
        </pc:sldMkLst>
        <pc:spChg chg="mod">
          <ac:chgData name="Varun Annapareddy" userId="S::vannapar@purdue.edu::2730a11a-960a-434c-b1a9-7b17afdd56be" providerId="AD" clId="Web-{0A6DABB7-3EA5-4C70-A1CD-6533F1ADFDA2}" dt="2023-12-08T23:27:07.436" v="653" actId="1076"/>
          <ac:spMkLst>
            <pc:docMk/>
            <pc:sldMk cId="0" sldId="269"/>
            <ac:spMk id="412" creationId="{00000000-0000-0000-0000-000000000000}"/>
          </ac:spMkLst>
        </pc:spChg>
        <pc:spChg chg="mod">
          <ac:chgData name="Varun Annapareddy" userId="S::vannapar@purdue.edu::2730a11a-960a-434c-b1a9-7b17afdd56be" providerId="AD" clId="Web-{0A6DABB7-3EA5-4C70-A1CD-6533F1ADFDA2}" dt="2023-12-08T23:27:07.436" v="652" actId="1076"/>
          <ac:spMkLst>
            <pc:docMk/>
            <pc:sldMk cId="0" sldId="269"/>
            <ac:spMk id="413" creationId="{00000000-0000-0000-0000-000000000000}"/>
          </ac:spMkLst>
        </pc:spChg>
        <pc:spChg chg="mod">
          <ac:chgData name="Varun Annapareddy" userId="S::vannapar@purdue.edu::2730a11a-960a-434c-b1a9-7b17afdd56be" providerId="AD" clId="Web-{0A6DABB7-3EA5-4C70-A1CD-6533F1ADFDA2}" dt="2023-12-08T23:26:51.607" v="649" actId="1076"/>
          <ac:spMkLst>
            <pc:docMk/>
            <pc:sldMk cId="0" sldId="269"/>
            <ac:spMk id="414" creationId="{00000000-0000-0000-0000-000000000000}"/>
          </ac:spMkLst>
        </pc:spChg>
        <pc:spChg chg="mod">
          <ac:chgData name="Varun Annapareddy" userId="S::vannapar@purdue.edu::2730a11a-960a-434c-b1a9-7b17afdd56be" providerId="AD" clId="Web-{0A6DABB7-3EA5-4C70-A1CD-6533F1ADFDA2}" dt="2023-12-08T23:26:51.623" v="650" actId="1076"/>
          <ac:spMkLst>
            <pc:docMk/>
            <pc:sldMk cId="0" sldId="269"/>
            <ac:spMk id="415" creationId="{00000000-0000-0000-0000-000000000000}"/>
          </ac:spMkLst>
        </pc:spChg>
      </pc:sldChg>
      <pc:sldChg chg="modSp">
        <pc:chgData name="Varun Annapareddy" userId="S::vannapar@purdue.edu::2730a11a-960a-434c-b1a9-7b17afdd56be" providerId="AD" clId="Web-{0A6DABB7-3EA5-4C70-A1CD-6533F1ADFDA2}" dt="2023-12-08T23:00:40.544" v="366" actId="14100"/>
        <pc:sldMkLst>
          <pc:docMk/>
          <pc:sldMk cId="0" sldId="270"/>
        </pc:sldMkLst>
        <pc:spChg chg="mod">
          <ac:chgData name="Varun Annapareddy" userId="S::vannapar@purdue.edu::2730a11a-960a-434c-b1a9-7b17afdd56be" providerId="AD" clId="Web-{0A6DABB7-3EA5-4C70-A1CD-6533F1ADFDA2}" dt="2023-12-08T23:00:11.527" v="362" actId="14100"/>
          <ac:spMkLst>
            <pc:docMk/>
            <pc:sldMk cId="0" sldId="270"/>
            <ac:spMk id="428" creationId="{00000000-0000-0000-0000-000000000000}"/>
          </ac:spMkLst>
        </pc:spChg>
        <pc:spChg chg="mod">
          <ac:chgData name="Varun Annapareddy" userId="S::vannapar@purdue.edu::2730a11a-960a-434c-b1a9-7b17afdd56be" providerId="AD" clId="Web-{0A6DABB7-3EA5-4C70-A1CD-6533F1ADFDA2}" dt="2023-12-08T23:00:05.980" v="358" actId="20577"/>
          <ac:spMkLst>
            <pc:docMk/>
            <pc:sldMk cId="0" sldId="270"/>
            <ac:spMk id="431" creationId="{00000000-0000-0000-0000-000000000000}"/>
          </ac:spMkLst>
        </pc:spChg>
        <pc:spChg chg="mod">
          <ac:chgData name="Varun Annapareddy" userId="S::vannapar@purdue.edu::2730a11a-960a-434c-b1a9-7b17afdd56be" providerId="AD" clId="Web-{0A6DABB7-3EA5-4C70-A1CD-6533F1ADFDA2}" dt="2023-12-08T23:00:40.544" v="366" actId="14100"/>
          <ac:spMkLst>
            <pc:docMk/>
            <pc:sldMk cId="0" sldId="270"/>
            <ac:spMk id="434" creationId="{00000000-0000-0000-0000-000000000000}"/>
          </ac:spMkLst>
        </pc:spChg>
        <pc:spChg chg="mod">
          <ac:chgData name="Varun Annapareddy" userId="S::vannapar@purdue.edu::2730a11a-960a-434c-b1a9-7b17afdd56be" providerId="AD" clId="Web-{0A6DABB7-3EA5-4C70-A1CD-6533F1ADFDA2}" dt="2023-12-08T23:00:25.715" v="365" actId="1076"/>
          <ac:spMkLst>
            <pc:docMk/>
            <pc:sldMk cId="0" sldId="270"/>
            <ac:spMk id="435" creationId="{00000000-0000-0000-0000-000000000000}"/>
          </ac:spMkLst>
        </pc:spChg>
      </pc:sldChg>
      <pc:sldChg chg="modSp">
        <pc:chgData name="Varun Annapareddy" userId="S::vannapar@purdue.edu::2730a11a-960a-434c-b1a9-7b17afdd56be" providerId="AD" clId="Web-{0A6DABB7-3EA5-4C70-A1CD-6533F1ADFDA2}" dt="2023-12-08T22:27:05.640" v="16" actId="1076"/>
        <pc:sldMkLst>
          <pc:docMk/>
          <pc:sldMk cId="0" sldId="271"/>
        </pc:sldMkLst>
        <pc:spChg chg="mod">
          <ac:chgData name="Varun Annapareddy" userId="S::vannapar@purdue.edu::2730a11a-960a-434c-b1a9-7b17afdd56be" providerId="AD" clId="Web-{0A6DABB7-3EA5-4C70-A1CD-6533F1ADFDA2}" dt="2023-12-08T22:26:17.232" v="8" actId="14100"/>
          <ac:spMkLst>
            <pc:docMk/>
            <pc:sldMk cId="0" sldId="271"/>
            <ac:spMk id="443" creationId="{00000000-0000-0000-0000-000000000000}"/>
          </ac:spMkLst>
        </pc:spChg>
        <pc:spChg chg="mod">
          <ac:chgData name="Varun Annapareddy" userId="S::vannapar@purdue.edu::2730a11a-960a-434c-b1a9-7b17afdd56be" providerId="AD" clId="Web-{0A6DABB7-3EA5-4C70-A1CD-6533F1ADFDA2}" dt="2023-12-08T22:26:45.483" v="14" actId="20577"/>
          <ac:spMkLst>
            <pc:docMk/>
            <pc:sldMk cId="0" sldId="271"/>
            <ac:spMk id="446" creationId="{00000000-0000-0000-0000-000000000000}"/>
          </ac:spMkLst>
        </pc:spChg>
        <pc:spChg chg="mod">
          <ac:chgData name="Varun Annapareddy" userId="S::vannapar@purdue.edu::2730a11a-960a-434c-b1a9-7b17afdd56be" providerId="AD" clId="Web-{0A6DABB7-3EA5-4C70-A1CD-6533F1ADFDA2}" dt="2023-12-08T22:27:05.640" v="16" actId="1076"/>
          <ac:spMkLst>
            <pc:docMk/>
            <pc:sldMk cId="0" sldId="271"/>
            <ac:spMk id="449" creationId="{00000000-0000-0000-0000-000000000000}"/>
          </ac:spMkLst>
        </pc:spChg>
      </pc:sldChg>
      <pc:sldChg chg="modSp">
        <pc:chgData name="Varun Annapareddy" userId="S::vannapar@purdue.edu::2730a11a-960a-434c-b1a9-7b17afdd56be" providerId="AD" clId="Web-{0A6DABB7-3EA5-4C70-A1CD-6533F1ADFDA2}" dt="2023-12-08T22:25:08.667" v="0" actId="20577"/>
        <pc:sldMkLst>
          <pc:docMk/>
          <pc:sldMk cId="0" sldId="272"/>
        </pc:sldMkLst>
        <pc:spChg chg="mod">
          <ac:chgData name="Varun Annapareddy" userId="S::vannapar@purdue.edu::2730a11a-960a-434c-b1a9-7b17afdd56be" providerId="AD" clId="Web-{0A6DABB7-3EA5-4C70-A1CD-6533F1ADFDA2}" dt="2023-12-08T22:25:08.667" v="0" actId="20577"/>
          <ac:spMkLst>
            <pc:docMk/>
            <pc:sldMk cId="0" sldId="272"/>
            <ac:spMk id="459" creationId="{00000000-0000-0000-0000-000000000000}"/>
          </ac:spMkLst>
        </pc:spChg>
      </pc:sldChg>
      <pc:sldChg chg="modSp">
        <pc:chgData name="Varun Annapareddy" userId="S::vannapar@purdue.edu::2730a11a-960a-434c-b1a9-7b17afdd56be" providerId="AD" clId="Web-{0A6DABB7-3EA5-4C70-A1CD-6533F1ADFDA2}" dt="2023-12-08T23:29:07.315" v="682" actId="1076"/>
        <pc:sldMkLst>
          <pc:docMk/>
          <pc:sldMk cId="0" sldId="273"/>
        </pc:sldMkLst>
        <pc:spChg chg="mod">
          <ac:chgData name="Varun Annapareddy" userId="S::vannapar@purdue.edu::2730a11a-960a-434c-b1a9-7b17afdd56be" providerId="AD" clId="Web-{0A6DABB7-3EA5-4C70-A1CD-6533F1ADFDA2}" dt="2023-12-08T23:28:43.236" v="671" actId="1076"/>
          <ac:spMkLst>
            <pc:docMk/>
            <pc:sldMk cId="0" sldId="273"/>
            <ac:spMk id="469" creationId="{00000000-0000-0000-0000-000000000000}"/>
          </ac:spMkLst>
        </pc:spChg>
        <pc:spChg chg="mod">
          <ac:chgData name="Varun Annapareddy" userId="S::vannapar@purdue.edu::2730a11a-960a-434c-b1a9-7b17afdd56be" providerId="AD" clId="Web-{0A6DABB7-3EA5-4C70-A1CD-6533F1ADFDA2}" dt="2023-12-08T23:28:56.893" v="679" actId="1076"/>
          <ac:spMkLst>
            <pc:docMk/>
            <pc:sldMk cId="0" sldId="273"/>
            <ac:spMk id="470" creationId="{00000000-0000-0000-0000-000000000000}"/>
          </ac:spMkLst>
        </pc:spChg>
        <pc:spChg chg="mod">
          <ac:chgData name="Varun Annapareddy" userId="S::vannapar@purdue.edu::2730a11a-960a-434c-b1a9-7b17afdd56be" providerId="AD" clId="Web-{0A6DABB7-3EA5-4C70-A1CD-6533F1ADFDA2}" dt="2023-12-08T23:29:07.315" v="682" actId="1076"/>
          <ac:spMkLst>
            <pc:docMk/>
            <pc:sldMk cId="0" sldId="273"/>
            <ac:spMk id="471" creationId="{00000000-0000-0000-0000-000000000000}"/>
          </ac:spMkLst>
        </pc:spChg>
        <pc:spChg chg="mod">
          <ac:chgData name="Varun Annapareddy" userId="S::vannapar@purdue.edu::2730a11a-960a-434c-b1a9-7b17afdd56be" providerId="AD" clId="Web-{0A6DABB7-3EA5-4C70-A1CD-6533F1ADFDA2}" dt="2023-12-08T23:28:43.252" v="672" actId="1076"/>
          <ac:spMkLst>
            <pc:docMk/>
            <pc:sldMk cId="0" sldId="273"/>
            <ac:spMk id="472" creationId="{00000000-0000-0000-0000-000000000000}"/>
          </ac:spMkLst>
        </pc:spChg>
        <pc:spChg chg="mod">
          <ac:chgData name="Varun Annapareddy" userId="S::vannapar@purdue.edu::2730a11a-960a-434c-b1a9-7b17afdd56be" providerId="AD" clId="Web-{0A6DABB7-3EA5-4C70-A1CD-6533F1ADFDA2}" dt="2023-12-08T23:28:43.268" v="673" actId="1076"/>
          <ac:spMkLst>
            <pc:docMk/>
            <pc:sldMk cId="0" sldId="273"/>
            <ac:spMk id="474" creationId="{00000000-0000-0000-0000-000000000000}"/>
          </ac:spMkLst>
        </pc:spChg>
        <pc:spChg chg="mod">
          <ac:chgData name="Varun Annapareddy" userId="S::vannapar@purdue.edu::2730a11a-960a-434c-b1a9-7b17afdd56be" providerId="AD" clId="Web-{0A6DABB7-3EA5-4C70-A1CD-6533F1ADFDA2}" dt="2023-12-08T23:28:43.283" v="674" actId="1076"/>
          <ac:spMkLst>
            <pc:docMk/>
            <pc:sldMk cId="0" sldId="273"/>
            <ac:spMk id="478" creationId="{00000000-0000-0000-0000-000000000000}"/>
          </ac:spMkLst>
        </pc:spChg>
        <pc:spChg chg="mod">
          <ac:chgData name="Varun Annapareddy" userId="S::vannapar@purdue.edu::2730a11a-960a-434c-b1a9-7b17afdd56be" providerId="AD" clId="Web-{0A6DABB7-3EA5-4C70-A1CD-6533F1ADFDA2}" dt="2023-12-08T23:28:26.892" v="669" actId="1076"/>
          <ac:spMkLst>
            <pc:docMk/>
            <pc:sldMk cId="0" sldId="273"/>
            <ac:spMk id="480" creationId="{00000000-0000-0000-0000-000000000000}"/>
          </ac:spMkLst>
        </pc:spChg>
      </pc:sldChg>
      <pc:sldChg chg="modSp">
        <pc:chgData name="Varun Annapareddy" userId="S::vannapar@purdue.edu::2730a11a-960a-434c-b1a9-7b17afdd56be" providerId="AD" clId="Web-{0A6DABB7-3EA5-4C70-A1CD-6533F1ADFDA2}" dt="2023-12-08T23:29:38.551" v="689" actId="1076"/>
        <pc:sldMkLst>
          <pc:docMk/>
          <pc:sldMk cId="0" sldId="274"/>
        </pc:sldMkLst>
        <pc:spChg chg="mod">
          <ac:chgData name="Varun Annapareddy" userId="S::vannapar@purdue.edu::2730a11a-960a-434c-b1a9-7b17afdd56be" providerId="AD" clId="Web-{0A6DABB7-3EA5-4C70-A1CD-6533F1ADFDA2}" dt="2023-12-08T23:29:34.051" v="685"/>
          <ac:spMkLst>
            <pc:docMk/>
            <pc:sldMk cId="0" sldId="274"/>
            <ac:spMk id="487" creationId="{00000000-0000-0000-0000-000000000000}"/>
          </ac:spMkLst>
        </pc:spChg>
        <pc:spChg chg="mod">
          <ac:chgData name="Varun Annapareddy" userId="S::vannapar@purdue.edu::2730a11a-960a-434c-b1a9-7b17afdd56be" providerId="AD" clId="Web-{0A6DABB7-3EA5-4C70-A1CD-6533F1ADFDA2}" dt="2023-12-08T23:29:34.176" v="686"/>
          <ac:spMkLst>
            <pc:docMk/>
            <pc:sldMk cId="0" sldId="274"/>
            <ac:spMk id="488" creationId="{00000000-0000-0000-0000-000000000000}"/>
          </ac:spMkLst>
        </pc:spChg>
        <pc:spChg chg="mod">
          <ac:chgData name="Varun Annapareddy" userId="S::vannapar@purdue.edu::2730a11a-960a-434c-b1a9-7b17afdd56be" providerId="AD" clId="Web-{0A6DABB7-3EA5-4C70-A1CD-6533F1ADFDA2}" dt="2023-12-08T23:29:38.551" v="689" actId="1076"/>
          <ac:spMkLst>
            <pc:docMk/>
            <pc:sldMk cId="0" sldId="274"/>
            <ac:spMk id="491" creationId="{00000000-0000-0000-0000-000000000000}"/>
          </ac:spMkLst>
        </pc:spChg>
        <pc:spChg chg="mod">
          <ac:chgData name="Varun Annapareddy" userId="S::vannapar@purdue.edu::2730a11a-960a-434c-b1a9-7b17afdd56be" providerId="AD" clId="Web-{0A6DABB7-3EA5-4C70-A1CD-6533F1ADFDA2}" dt="2023-12-08T23:29:34.316" v="687"/>
          <ac:spMkLst>
            <pc:docMk/>
            <pc:sldMk cId="0" sldId="274"/>
            <ac:spMk id="494" creationId="{00000000-0000-0000-0000-000000000000}"/>
          </ac:spMkLst>
        </pc:spChg>
      </pc:sldChg>
      <pc:sldChg chg="del ord">
        <pc:chgData name="Varun Annapareddy" userId="S::vannapar@purdue.edu::2730a11a-960a-434c-b1a9-7b17afdd56be" providerId="AD" clId="Web-{0A6DABB7-3EA5-4C70-A1CD-6533F1ADFDA2}" dt="2023-12-08T23:21:57.298" v="570"/>
        <pc:sldMkLst>
          <pc:docMk/>
          <pc:sldMk cId="0" sldId="283"/>
        </pc:sldMkLst>
      </pc:sldChg>
      <pc:sldChg chg="del">
        <pc:chgData name="Varun Annapareddy" userId="S::vannapar@purdue.edu::2730a11a-960a-434c-b1a9-7b17afdd56be" providerId="AD" clId="Web-{0A6DABB7-3EA5-4C70-A1CD-6533F1ADFDA2}" dt="2023-12-08T23:22:42.925" v="578"/>
        <pc:sldMkLst>
          <pc:docMk/>
          <pc:sldMk cId="0" sldId="284"/>
        </pc:sldMkLst>
      </pc:sldChg>
      <pc:sldChg chg="addSp delSp modSp">
        <pc:chgData name="Varun Annapareddy" userId="S::vannapar@purdue.edu::2730a11a-960a-434c-b1a9-7b17afdd56be" providerId="AD" clId="Web-{0A6DABB7-3EA5-4C70-A1CD-6533F1ADFDA2}" dt="2023-12-08T23:19:27.605" v="516" actId="14100"/>
        <pc:sldMkLst>
          <pc:docMk/>
          <pc:sldMk cId="0" sldId="285"/>
        </pc:sldMkLst>
        <pc:spChg chg="add mod">
          <ac:chgData name="Varun Annapareddy" userId="S::vannapar@purdue.edu::2730a11a-960a-434c-b1a9-7b17afdd56be" providerId="AD" clId="Web-{0A6DABB7-3EA5-4C70-A1CD-6533F1ADFDA2}" dt="2023-12-08T23:19:22.274" v="515" actId="1076"/>
          <ac:spMkLst>
            <pc:docMk/>
            <pc:sldMk cId="0" sldId="285"/>
            <ac:spMk id="2" creationId="{EAE10CB7-E89C-D2AA-21C7-A0840F8D0551}"/>
          </ac:spMkLst>
        </pc:spChg>
        <pc:spChg chg="add mod ord">
          <ac:chgData name="Varun Annapareddy" userId="S::vannapar@purdue.edu::2730a11a-960a-434c-b1a9-7b17afdd56be" providerId="AD" clId="Web-{0A6DABB7-3EA5-4C70-A1CD-6533F1ADFDA2}" dt="2023-12-08T23:19:27.605" v="516" actId="14100"/>
          <ac:spMkLst>
            <pc:docMk/>
            <pc:sldMk cId="0" sldId="285"/>
            <ac:spMk id="4" creationId="{E9B9E7F7-5489-FFF7-C65C-F73FD81701FF}"/>
          </ac:spMkLst>
        </pc:spChg>
        <pc:spChg chg="add ord">
          <ac:chgData name="Varun Annapareddy" userId="S::vannapar@purdue.edu::2730a11a-960a-434c-b1a9-7b17afdd56be" providerId="AD" clId="Web-{0A6DABB7-3EA5-4C70-A1CD-6533F1ADFDA2}" dt="2023-12-08T23:19:11.555" v="511"/>
          <ac:spMkLst>
            <pc:docMk/>
            <pc:sldMk cId="0" sldId="285"/>
            <ac:spMk id="6" creationId="{DFD87E85-5A60-B4E2-A8DC-59E5C35083EA}"/>
          </ac:spMkLst>
        </pc:spChg>
        <pc:spChg chg="mod ord">
          <ac:chgData name="Varun Annapareddy" userId="S::vannapar@purdue.edu::2730a11a-960a-434c-b1a9-7b17afdd56be" providerId="AD" clId="Web-{0A6DABB7-3EA5-4C70-A1CD-6533F1ADFDA2}" dt="2023-12-08T23:19:11.633" v="513"/>
          <ac:spMkLst>
            <pc:docMk/>
            <pc:sldMk cId="0" sldId="285"/>
            <ac:spMk id="724" creationId="{00000000-0000-0000-0000-000000000000}"/>
          </ac:spMkLst>
        </pc:spChg>
        <pc:spChg chg="del">
          <ac:chgData name="Varun Annapareddy" userId="S::vannapar@purdue.edu::2730a11a-960a-434c-b1a9-7b17afdd56be" providerId="AD" clId="Web-{0A6DABB7-3EA5-4C70-A1CD-6533F1ADFDA2}" dt="2023-12-08T22:29:48.240" v="27"/>
          <ac:spMkLst>
            <pc:docMk/>
            <pc:sldMk cId="0" sldId="285"/>
            <ac:spMk id="725" creationId="{00000000-0000-0000-0000-000000000000}"/>
          </ac:spMkLst>
        </pc:spChg>
        <pc:spChg chg="del mod">
          <ac:chgData name="Varun Annapareddy" userId="S::vannapar@purdue.edu::2730a11a-960a-434c-b1a9-7b17afdd56be" providerId="AD" clId="Web-{0A6DABB7-3EA5-4C70-A1CD-6533F1ADFDA2}" dt="2023-12-08T22:32:38.153" v="36"/>
          <ac:spMkLst>
            <pc:docMk/>
            <pc:sldMk cId="0" sldId="285"/>
            <ac:spMk id="726" creationId="{00000000-0000-0000-0000-000000000000}"/>
          </ac:spMkLst>
        </pc:spChg>
        <pc:spChg chg="del mod">
          <ac:chgData name="Varun Annapareddy" userId="S::vannapar@purdue.edu::2730a11a-960a-434c-b1a9-7b17afdd56be" providerId="AD" clId="Web-{0A6DABB7-3EA5-4C70-A1CD-6533F1ADFDA2}" dt="2023-12-08T22:32:38.153" v="35"/>
          <ac:spMkLst>
            <pc:docMk/>
            <pc:sldMk cId="0" sldId="285"/>
            <ac:spMk id="727" creationId="{00000000-0000-0000-0000-000000000000}"/>
          </ac:spMkLst>
        </pc:spChg>
        <pc:spChg chg="del mod">
          <ac:chgData name="Varun Annapareddy" userId="S::vannapar@purdue.edu::2730a11a-960a-434c-b1a9-7b17afdd56be" providerId="AD" clId="Web-{0A6DABB7-3EA5-4C70-A1CD-6533F1ADFDA2}" dt="2023-12-08T22:32:38.153" v="34"/>
          <ac:spMkLst>
            <pc:docMk/>
            <pc:sldMk cId="0" sldId="285"/>
            <ac:spMk id="728" creationId="{00000000-0000-0000-0000-000000000000}"/>
          </ac:spMkLst>
        </pc:spChg>
      </pc:sldChg>
      <pc:sldChg chg="del mod modShow">
        <pc:chgData name="Varun Annapareddy" userId="S::vannapar@purdue.edu::2730a11a-960a-434c-b1a9-7b17afdd56be" providerId="AD" clId="Web-{0A6DABB7-3EA5-4C70-A1CD-6533F1ADFDA2}" dt="2023-12-08T23:21:57.298" v="569"/>
        <pc:sldMkLst>
          <pc:docMk/>
          <pc:sldMk cId="0" sldId="286"/>
        </pc:sldMkLst>
      </pc:sldChg>
      <pc:sldChg chg="del mod modShow">
        <pc:chgData name="Varun Annapareddy" userId="S::vannapar@purdue.edu::2730a11a-960a-434c-b1a9-7b17afdd56be" providerId="AD" clId="Web-{0A6DABB7-3EA5-4C70-A1CD-6533F1ADFDA2}" dt="2023-12-08T23:21:57.298" v="568"/>
        <pc:sldMkLst>
          <pc:docMk/>
          <pc:sldMk cId="0" sldId="287"/>
        </pc:sldMkLst>
      </pc:sldChg>
      <pc:sldChg chg="del mod modShow">
        <pc:chgData name="Varun Annapareddy" userId="S::vannapar@purdue.edu::2730a11a-960a-434c-b1a9-7b17afdd56be" providerId="AD" clId="Web-{0A6DABB7-3EA5-4C70-A1CD-6533F1ADFDA2}" dt="2023-12-08T23:21:57.298" v="567"/>
        <pc:sldMkLst>
          <pc:docMk/>
          <pc:sldMk cId="0" sldId="288"/>
        </pc:sldMkLst>
      </pc:sldChg>
      <pc:sldChg chg="addSp delSp modSp add ord replId">
        <pc:chgData name="Varun Annapareddy" userId="S::vannapar@purdue.edu::2730a11a-960a-434c-b1a9-7b17afdd56be" providerId="AD" clId="Web-{0A6DABB7-3EA5-4C70-A1CD-6533F1ADFDA2}" dt="2023-12-08T23:22:01.611" v="571"/>
        <pc:sldMkLst>
          <pc:docMk/>
          <pc:sldMk cId="569720496" sldId="289"/>
        </pc:sldMkLst>
        <pc:spChg chg="del mod">
          <ac:chgData name="Varun Annapareddy" userId="S::vannapar@purdue.edu::2730a11a-960a-434c-b1a9-7b17afdd56be" providerId="AD" clId="Web-{0A6DABB7-3EA5-4C70-A1CD-6533F1ADFDA2}" dt="2023-12-08T22:36:32.927" v="99"/>
          <ac:spMkLst>
            <pc:docMk/>
            <pc:sldMk cId="569720496" sldId="289"/>
            <ac:spMk id="2" creationId="{EAE10CB7-E89C-D2AA-21C7-A0840F8D0551}"/>
          </ac:spMkLst>
        </pc:spChg>
        <pc:spChg chg="del">
          <ac:chgData name="Varun Annapareddy" userId="S::vannapar@purdue.edu::2730a11a-960a-434c-b1a9-7b17afdd56be" providerId="AD" clId="Web-{0A6DABB7-3EA5-4C70-A1CD-6533F1ADFDA2}" dt="2023-12-08T22:36:33.411" v="100"/>
          <ac:spMkLst>
            <pc:docMk/>
            <pc:sldMk cId="569720496" sldId="289"/>
            <ac:spMk id="4" creationId="{E9B9E7F7-5489-FFF7-C65C-F73FD81701FF}"/>
          </ac:spMkLst>
        </pc:spChg>
        <pc:spChg chg="mod">
          <ac:chgData name="Varun Annapareddy" userId="S::vannapar@purdue.edu::2730a11a-960a-434c-b1a9-7b17afdd56be" providerId="AD" clId="Web-{0A6DABB7-3EA5-4C70-A1CD-6533F1ADFDA2}" dt="2023-12-08T22:38:07.727" v="145" actId="1076"/>
          <ac:spMkLst>
            <pc:docMk/>
            <pc:sldMk cId="569720496" sldId="289"/>
            <ac:spMk id="724" creationId="{00000000-0000-0000-0000-000000000000}"/>
          </ac:spMkLst>
        </pc:spChg>
        <pc:picChg chg="add mod">
          <ac:chgData name="Varun Annapareddy" userId="S::vannapar@purdue.edu::2730a11a-960a-434c-b1a9-7b17afdd56be" providerId="AD" clId="Web-{0A6DABB7-3EA5-4C70-A1CD-6533F1ADFDA2}" dt="2023-12-08T22:37:05.694" v="109" actId="1076"/>
          <ac:picMkLst>
            <pc:docMk/>
            <pc:sldMk cId="569720496" sldId="289"/>
            <ac:picMk id="3" creationId="{DE556366-D2E4-75B0-2D69-1808AC4681E2}"/>
          </ac:picMkLst>
        </pc:picChg>
        <pc:picChg chg="add mod">
          <ac:chgData name="Varun Annapareddy" userId="S::vannapar@purdue.edu::2730a11a-960a-434c-b1a9-7b17afdd56be" providerId="AD" clId="Web-{0A6DABB7-3EA5-4C70-A1CD-6533F1ADFDA2}" dt="2023-12-08T22:37:05.584" v="108" actId="1076"/>
          <ac:picMkLst>
            <pc:docMk/>
            <pc:sldMk cId="569720496" sldId="289"/>
            <ac:picMk id="5" creationId="{6EA4BD25-FFBC-2A20-E1BE-3F0264268EC4}"/>
          </ac:picMkLst>
        </pc:picChg>
      </pc:sldChg>
      <pc:sldChg chg="addSp delSp modSp add ord replId">
        <pc:chgData name="Varun Annapareddy" userId="S::vannapar@purdue.edu::2730a11a-960a-434c-b1a9-7b17afdd56be" providerId="AD" clId="Web-{0A6DABB7-3EA5-4C70-A1CD-6533F1ADFDA2}" dt="2023-12-08T23:07:35.201" v="368" actId="20577"/>
        <pc:sldMkLst>
          <pc:docMk/>
          <pc:sldMk cId="3326896848" sldId="290"/>
        </pc:sldMkLst>
        <pc:spChg chg="add del mod">
          <ac:chgData name="Varun Annapareddy" userId="S::vannapar@purdue.edu::2730a11a-960a-434c-b1a9-7b17afdd56be" providerId="AD" clId="Web-{0A6DABB7-3EA5-4C70-A1CD-6533F1ADFDA2}" dt="2023-12-08T22:49:28.456" v="278"/>
          <ac:spMkLst>
            <pc:docMk/>
            <pc:sldMk cId="3326896848" sldId="290"/>
            <ac:spMk id="2" creationId="{0D3483BD-DF0E-723C-0B65-013BE1E1AFE9}"/>
          </ac:spMkLst>
        </pc:spChg>
        <pc:spChg chg="add del">
          <ac:chgData name="Varun Annapareddy" userId="S::vannapar@purdue.edu::2730a11a-960a-434c-b1a9-7b17afdd56be" providerId="AD" clId="Web-{0A6DABB7-3EA5-4C70-A1CD-6533F1ADFDA2}" dt="2023-12-08T22:42:08.924" v="176"/>
          <ac:spMkLst>
            <pc:docMk/>
            <pc:sldMk cId="3326896848" sldId="290"/>
            <ac:spMk id="3" creationId="{84882943-D539-30E4-FCBD-FB83419097B5}"/>
          </ac:spMkLst>
        </pc:spChg>
        <pc:spChg chg="add mod ord">
          <ac:chgData name="Varun Annapareddy" userId="S::vannapar@purdue.edu::2730a11a-960a-434c-b1a9-7b17afdd56be" providerId="AD" clId="Web-{0A6DABB7-3EA5-4C70-A1CD-6533F1ADFDA2}" dt="2023-12-08T22:58:12.742" v="355" actId="1076"/>
          <ac:spMkLst>
            <pc:docMk/>
            <pc:sldMk cId="3326896848" sldId="290"/>
            <ac:spMk id="4" creationId="{426F7CF5-4204-43FF-2F7D-883778BDCBF1}"/>
          </ac:spMkLst>
        </pc:spChg>
        <pc:spChg chg="add mod">
          <ac:chgData name="Varun Annapareddy" userId="S::vannapar@purdue.edu::2730a11a-960a-434c-b1a9-7b17afdd56be" providerId="AD" clId="Web-{0A6DABB7-3EA5-4C70-A1CD-6533F1ADFDA2}" dt="2023-12-08T22:58:00.475" v="352" actId="1076"/>
          <ac:spMkLst>
            <pc:docMk/>
            <pc:sldMk cId="3326896848" sldId="290"/>
            <ac:spMk id="5" creationId="{C939889B-E0F9-93C6-958A-8E67EB21976C}"/>
          </ac:spMkLst>
        </pc:spChg>
        <pc:spChg chg="add mod">
          <ac:chgData name="Varun Annapareddy" userId="S::vannapar@purdue.edu::2730a11a-960a-434c-b1a9-7b17afdd56be" providerId="AD" clId="Web-{0A6DABB7-3EA5-4C70-A1CD-6533F1ADFDA2}" dt="2023-12-08T22:58:06.366" v="354" actId="1076"/>
          <ac:spMkLst>
            <pc:docMk/>
            <pc:sldMk cId="3326896848" sldId="290"/>
            <ac:spMk id="6" creationId="{DA1EE76B-2E28-B011-AC49-B759BFC867E4}"/>
          </ac:spMkLst>
        </pc:spChg>
        <pc:spChg chg="add mod">
          <ac:chgData name="Varun Annapareddy" userId="S::vannapar@purdue.edu::2730a11a-960a-434c-b1a9-7b17afdd56be" providerId="AD" clId="Web-{0A6DABB7-3EA5-4C70-A1CD-6533F1ADFDA2}" dt="2023-12-08T22:52:37.354" v="314"/>
          <ac:spMkLst>
            <pc:docMk/>
            <pc:sldMk cId="3326896848" sldId="290"/>
            <ac:spMk id="7" creationId="{4CA1760C-9ACC-D5EE-BB6F-F456639CA488}"/>
          </ac:spMkLst>
        </pc:spChg>
        <pc:spChg chg="mod">
          <ac:chgData name="Varun Annapareddy" userId="S::vannapar@purdue.edu::2730a11a-960a-434c-b1a9-7b17afdd56be" providerId="AD" clId="Web-{0A6DABB7-3EA5-4C70-A1CD-6533F1ADFDA2}" dt="2023-12-08T22:46:48.700" v="241" actId="14100"/>
          <ac:spMkLst>
            <pc:docMk/>
            <pc:sldMk cId="3326896848" sldId="290"/>
            <ac:spMk id="499" creationId="{00000000-0000-0000-0000-000000000000}"/>
          </ac:spMkLst>
        </pc:spChg>
        <pc:spChg chg="del">
          <ac:chgData name="Varun Annapareddy" userId="S::vannapar@purdue.edu::2730a11a-960a-434c-b1a9-7b17afdd56be" providerId="AD" clId="Web-{0A6DABB7-3EA5-4C70-A1CD-6533F1ADFDA2}" dt="2023-12-08T22:40:40.343" v="157"/>
          <ac:spMkLst>
            <pc:docMk/>
            <pc:sldMk cId="3326896848" sldId="290"/>
            <ac:spMk id="500" creationId="{00000000-0000-0000-0000-000000000000}"/>
          </ac:spMkLst>
        </pc:spChg>
        <pc:spChg chg="mod">
          <ac:chgData name="Varun Annapareddy" userId="S::vannapar@purdue.edu::2730a11a-960a-434c-b1a9-7b17afdd56be" providerId="AD" clId="Web-{0A6DABB7-3EA5-4C70-A1CD-6533F1ADFDA2}" dt="2023-12-08T23:07:35.201" v="368" actId="20577"/>
          <ac:spMkLst>
            <pc:docMk/>
            <pc:sldMk cId="3326896848" sldId="290"/>
            <ac:spMk id="501" creationId="{00000000-0000-0000-0000-000000000000}"/>
          </ac:spMkLst>
        </pc:spChg>
        <pc:spChg chg="del mod">
          <ac:chgData name="Varun Annapareddy" userId="S::vannapar@purdue.edu::2730a11a-960a-434c-b1a9-7b17afdd56be" providerId="AD" clId="Web-{0A6DABB7-3EA5-4C70-A1CD-6533F1ADFDA2}" dt="2023-12-08T22:40:54.203" v="161"/>
          <ac:spMkLst>
            <pc:docMk/>
            <pc:sldMk cId="3326896848" sldId="290"/>
            <ac:spMk id="502" creationId="{00000000-0000-0000-0000-000000000000}"/>
          </ac:spMkLst>
        </pc:spChg>
        <pc:grpChg chg="del">
          <ac:chgData name="Varun Annapareddy" userId="S::vannapar@purdue.edu::2730a11a-960a-434c-b1a9-7b17afdd56be" providerId="AD" clId="Web-{0A6DABB7-3EA5-4C70-A1CD-6533F1ADFDA2}" dt="2023-12-08T22:40:40.811" v="158"/>
          <ac:grpSpMkLst>
            <pc:docMk/>
            <pc:sldMk cId="3326896848" sldId="290"/>
            <ac:grpSpMk id="503" creationId="{00000000-0000-0000-0000-000000000000}"/>
          </ac:grpSpMkLst>
        </pc:grpChg>
      </pc:sldChg>
      <pc:sldChg chg="addSp delSp modSp add replId">
        <pc:chgData name="Varun Annapareddy" userId="S::vannapar@purdue.edu::2730a11a-960a-434c-b1a9-7b17afdd56be" providerId="AD" clId="Web-{0A6DABB7-3EA5-4C70-A1CD-6533F1ADFDA2}" dt="2023-12-08T23:39:15.933" v="750" actId="1076"/>
        <pc:sldMkLst>
          <pc:docMk/>
          <pc:sldMk cId="1393815490" sldId="291"/>
        </pc:sldMkLst>
        <pc:spChg chg="add">
          <ac:chgData name="Varun Annapareddy" userId="S::vannapar@purdue.edu::2730a11a-960a-434c-b1a9-7b17afdd56be" providerId="AD" clId="Web-{0A6DABB7-3EA5-4C70-A1CD-6533F1ADFDA2}" dt="2023-12-08T23:11:26.850" v="413"/>
          <ac:spMkLst>
            <pc:docMk/>
            <pc:sldMk cId="1393815490" sldId="291"/>
            <ac:spMk id="5" creationId="{59301BD5-C258-0DCA-61BF-6EE3805E7DD8}"/>
          </ac:spMkLst>
        </pc:spChg>
        <pc:spChg chg="add del mod">
          <ac:chgData name="Varun Annapareddy" userId="S::vannapar@purdue.edu::2730a11a-960a-434c-b1a9-7b17afdd56be" providerId="AD" clId="Web-{0A6DABB7-3EA5-4C70-A1CD-6533F1ADFDA2}" dt="2023-12-08T23:31:49.291" v="713"/>
          <ac:spMkLst>
            <pc:docMk/>
            <pc:sldMk cId="1393815490" sldId="291"/>
            <ac:spMk id="9" creationId="{683E6E43-8E12-1D6B-A792-1F00E100E6C6}"/>
          </ac:spMkLst>
        </pc:spChg>
        <pc:spChg chg="add mod">
          <ac:chgData name="Varun Annapareddy" userId="S::vannapar@purdue.edu::2730a11a-960a-434c-b1a9-7b17afdd56be" providerId="AD" clId="Web-{0A6DABB7-3EA5-4C70-A1CD-6533F1ADFDA2}" dt="2023-12-08T23:39:15.933" v="750" actId="1076"/>
          <ac:spMkLst>
            <pc:docMk/>
            <pc:sldMk cId="1393815490" sldId="291"/>
            <ac:spMk id="15" creationId="{459577C2-70B2-385D-4DFA-45016B288291}"/>
          </ac:spMkLst>
        </pc:spChg>
        <pc:spChg chg="mod ord">
          <ac:chgData name="Varun Annapareddy" userId="S::vannapar@purdue.edu::2730a11a-960a-434c-b1a9-7b17afdd56be" providerId="AD" clId="Web-{0A6DABB7-3EA5-4C70-A1CD-6533F1ADFDA2}" dt="2023-12-08T23:32:01.448" v="716" actId="20577"/>
          <ac:spMkLst>
            <pc:docMk/>
            <pc:sldMk cId="1393815490" sldId="291"/>
            <ac:spMk id="704" creationId="{00000000-0000-0000-0000-000000000000}"/>
          </ac:spMkLst>
        </pc:spChg>
        <pc:spChg chg="del">
          <ac:chgData name="Varun Annapareddy" userId="S::vannapar@purdue.edu::2730a11a-960a-434c-b1a9-7b17afdd56be" providerId="AD" clId="Web-{0A6DABB7-3EA5-4C70-A1CD-6533F1ADFDA2}" dt="2023-12-08T23:09:22.142" v="377"/>
          <ac:spMkLst>
            <pc:docMk/>
            <pc:sldMk cId="1393815490" sldId="291"/>
            <ac:spMk id="708" creationId="{00000000-0000-0000-0000-000000000000}"/>
          </ac:spMkLst>
        </pc:spChg>
        <pc:spChg chg="del">
          <ac:chgData name="Varun Annapareddy" userId="S::vannapar@purdue.edu::2730a11a-960a-434c-b1a9-7b17afdd56be" providerId="AD" clId="Web-{0A6DABB7-3EA5-4C70-A1CD-6533F1ADFDA2}" dt="2023-12-08T23:09:22.142" v="374"/>
          <ac:spMkLst>
            <pc:docMk/>
            <pc:sldMk cId="1393815490" sldId="291"/>
            <ac:spMk id="715" creationId="{00000000-0000-0000-0000-000000000000}"/>
          </ac:spMkLst>
        </pc:spChg>
        <pc:spChg chg="del">
          <ac:chgData name="Varun Annapareddy" userId="S::vannapar@purdue.edu::2730a11a-960a-434c-b1a9-7b17afdd56be" providerId="AD" clId="Web-{0A6DABB7-3EA5-4C70-A1CD-6533F1ADFDA2}" dt="2023-12-08T23:09:22.142" v="372"/>
          <ac:spMkLst>
            <pc:docMk/>
            <pc:sldMk cId="1393815490" sldId="291"/>
            <ac:spMk id="717" creationId="{00000000-0000-0000-0000-000000000000}"/>
          </ac:spMkLst>
        </pc:spChg>
        <pc:grpChg chg="del">
          <ac:chgData name="Varun Annapareddy" userId="S::vannapar@purdue.edu::2730a11a-960a-434c-b1a9-7b17afdd56be" providerId="AD" clId="Web-{0A6DABB7-3EA5-4C70-A1CD-6533F1ADFDA2}" dt="2023-12-08T23:09:22.142" v="378"/>
          <ac:grpSpMkLst>
            <pc:docMk/>
            <pc:sldMk cId="1393815490" sldId="291"/>
            <ac:grpSpMk id="705" creationId="{00000000-0000-0000-0000-000000000000}"/>
          </ac:grpSpMkLst>
        </pc:grpChg>
        <pc:grpChg chg="del">
          <ac:chgData name="Varun Annapareddy" userId="S::vannapar@purdue.edu::2730a11a-960a-434c-b1a9-7b17afdd56be" providerId="AD" clId="Web-{0A6DABB7-3EA5-4C70-A1CD-6533F1ADFDA2}" dt="2023-12-08T23:09:22.142" v="376"/>
          <ac:grpSpMkLst>
            <pc:docMk/>
            <pc:sldMk cId="1393815490" sldId="291"/>
            <ac:grpSpMk id="709" creationId="{00000000-0000-0000-0000-000000000000}"/>
          </ac:grpSpMkLst>
        </pc:grpChg>
        <pc:grpChg chg="del">
          <ac:chgData name="Varun Annapareddy" userId="S::vannapar@purdue.edu::2730a11a-960a-434c-b1a9-7b17afdd56be" providerId="AD" clId="Web-{0A6DABB7-3EA5-4C70-A1CD-6533F1ADFDA2}" dt="2023-12-08T23:09:22.142" v="375"/>
          <ac:grpSpMkLst>
            <pc:docMk/>
            <pc:sldMk cId="1393815490" sldId="291"/>
            <ac:grpSpMk id="712" creationId="{00000000-0000-0000-0000-000000000000}"/>
          </ac:grpSpMkLst>
        </pc:grpChg>
        <pc:picChg chg="add del mod ord modCrop">
          <ac:chgData name="Varun Annapareddy" userId="S::vannapar@purdue.edu::2730a11a-960a-434c-b1a9-7b17afdd56be" providerId="AD" clId="Web-{0A6DABB7-3EA5-4C70-A1CD-6533F1ADFDA2}" dt="2023-12-08T23:31:48.072" v="711"/>
          <ac:picMkLst>
            <pc:docMk/>
            <pc:sldMk cId="1393815490" sldId="291"/>
            <ac:picMk id="2" creationId="{79EAE81C-B298-A8B8-5B5E-E94CF2FD132C}"/>
          </ac:picMkLst>
        </pc:picChg>
        <pc:picChg chg="add del mod">
          <ac:chgData name="Varun Annapareddy" userId="S::vannapar@purdue.edu::2730a11a-960a-434c-b1a9-7b17afdd56be" providerId="AD" clId="Web-{0A6DABB7-3EA5-4C70-A1CD-6533F1ADFDA2}" dt="2023-12-08T23:31:48.072" v="712"/>
          <ac:picMkLst>
            <pc:docMk/>
            <pc:sldMk cId="1393815490" sldId="291"/>
            <ac:picMk id="3" creationId="{51E3A66F-EA87-C0EB-738D-D487453967A7}"/>
          </ac:picMkLst>
        </pc:picChg>
        <pc:picChg chg="add del mod">
          <ac:chgData name="Varun Annapareddy" userId="S::vannapar@purdue.edu::2730a11a-960a-434c-b1a9-7b17afdd56be" providerId="AD" clId="Web-{0A6DABB7-3EA5-4C70-A1CD-6533F1ADFDA2}" dt="2023-12-08T23:13:01.916" v="421"/>
          <ac:picMkLst>
            <pc:docMk/>
            <pc:sldMk cId="1393815490" sldId="291"/>
            <ac:picMk id="6" creationId="{4772B89B-E6B5-5952-6734-F1526C3933D3}"/>
          </ac:picMkLst>
        </pc:picChg>
        <pc:picChg chg="add del mod">
          <ac:chgData name="Varun Annapareddy" userId="S::vannapar@purdue.edu::2730a11a-960a-434c-b1a9-7b17afdd56be" providerId="AD" clId="Web-{0A6DABB7-3EA5-4C70-A1CD-6533F1ADFDA2}" dt="2023-12-08T23:31:48.072" v="710"/>
          <ac:picMkLst>
            <pc:docMk/>
            <pc:sldMk cId="1393815490" sldId="291"/>
            <ac:picMk id="7" creationId="{57573AEE-62B8-BDA0-ADDC-65F6083D1E0C}"/>
          </ac:picMkLst>
        </pc:picChg>
        <pc:picChg chg="add mod modCrop">
          <ac:chgData name="Varun Annapareddy" userId="S::vannapar@purdue.edu::2730a11a-960a-434c-b1a9-7b17afdd56be" providerId="AD" clId="Web-{0A6DABB7-3EA5-4C70-A1CD-6533F1ADFDA2}" dt="2023-12-08T23:38:24.603" v="731"/>
          <ac:picMkLst>
            <pc:docMk/>
            <pc:sldMk cId="1393815490" sldId="291"/>
            <ac:picMk id="10" creationId="{1B435BFD-F775-2D53-05A5-3326F07E6BFF}"/>
          </ac:picMkLst>
        </pc:picChg>
        <pc:picChg chg="add mod">
          <ac:chgData name="Varun Annapareddy" userId="S::vannapar@purdue.edu::2730a11a-960a-434c-b1a9-7b17afdd56be" providerId="AD" clId="Web-{0A6DABB7-3EA5-4C70-A1CD-6533F1ADFDA2}" dt="2023-12-08T23:38:16.712" v="729" actId="14100"/>
          <ac:picMkLst>
            <pc:docMk/>
            <pc:sldMk cId="1393815490" sldId="291"/>
            <ac:picMk id="11" creationId="{71077458-D6F5-D828-C739-3EF9A7B3A8B1}"/>
          </ac:picMkLst>
        </pc:picChg>
        <pc:picChg chg="add mod">
          <ac:chgData name="Varun Annapareddy" userId="S::vannapar@purdue.edu::2730a11a-960a-434c-b1a9-7b17afdd56be" providerId="AD" clId="Web-{0A6DABB7-3EA5-4C70-A1CD-6533F1ADFDA2}" dt="2023-12-08T23:37:59.305" v="728" actId="1076"/>
          <ac:picMkLst>
            <pc:docMk/>
            <pc:sldMk cId="1393815490" sldId="291"/>
            <ac:picMk id="12" creationId="{D0AE745E-CEAB-F30B-ED12-E86E81426B8A}"/>
          </ac:picMkLst>
        </pc:picChg>
        <pc:picChg chg="add mod">
          <ac:chgData name="Varun Annapareddy" userId="S::vannapar@purdue.edu::2730a11a-960a-434c-b1a9-7b17afdd56be" providerId="AD" clId="Web-{0A6DABB7-3EA5-4C70-A1CD-6533F1ADFDA2}" dt="2023-12-08T23:37:41.288" v="721" actId="1076"/>
          <ac:picMkLst>
            <pc:docMk/>
            <pc:sldMk cId="1393815490" sldId="291"/>
            <ac:picMk id="13" creationId="{ADDF38EC-ADF3-3BCF-0A31-889322EDEB8F}"/>
          </ac:picMkLst>
        </pc:picChg>
        <pc:picChg chg="del">
          <ac:chgData name="Varun Annapareddy" userId="S::vannapar@purdue.edu::2730a11a-960a-434c-b1a9-7b17afdd56be" providerId="AD" clId="Web-{0A6DABB7-3EA5-4C70-A1CD-6533F1ADFDA2}" dt="2023-12-08T23:09:22.142" v="373"/>
          <ac:picMkLst>
            <pc:docMk/>
            <pc:sldMk cId="1393815490" sldId="291"/>
            <ac:picMk id="716" creationId="{00000000-0000-0000-0000-000000000000}"/>
          </ac:picMkLst>
        </pc:picChg>
        <pc:picChg chg="del">
          <ac:chgData name="Varun Annapareddy" userId="S::vannapar@purdue.edu::2730a11a-960a-434c-b1a9-7b17afdd56be" providerId="AD" clId="Web-{0A6DABB7-3EA5-4C70-A1CD-6533F1ADFDA2}" dt="2023-12-08T23:09:22.142" v="371"/>
          <ac:picMkLst>
            <pc:docMk/>
            <pc:sldMk cId="1393815490" sldId="291"/>
            <ac:picMk id="718" creationId="{00000000-0000-0000-0000-000000000000}"/>
          </ac:picMkLst>
        </pc:picChg>
        <pc:picChg chg="del">
          <ac:chgData name="Varun Annapareddy" userId="S::vannapar@purdue.edu::2730a11a-960a-434c-b1a9-7b17afdd56be" providerId="AD" clId="Web-{0A6DABB7-3EA5-4C70-A1CD-6533F1ADFDA2}" dt="2023-12-08T23:09:22.142" v="370"/>
          <ac:picMkLst>
            <pc:docMk/>
            <pc:sldMk cId="1393815490" sldId="291"/>
            <ac:picMk id="719" creationId="{00000000-0000-0000-0000-000000000000}"/>
          </ac:picMkLst>
        </pc:picChg>
      </pc:sldChg>
      <pc:sldChg chg="addSp delSp modSp add replId">
        <pc:chgData name="Varun Annapareddy" userId="S::vannapar@purdue.edu::2730a11a-960a-434c-b1a9-7b17afdd56be" providerId="AD" clId="Web-{0A6DABB7-3EA5-4C70-A1CD-6533F1ADFDA2}" dt="2023-12-08T23:22:32.878" v="577" actId="1076"/>
        <pc:sldMkLst>
          <pc:docMk/>
          <pc:sldMk cId="2176048440" sldId="292"/>
        </pc:sldMkLst>
        <pc:spChg chg="mod">
          <ac:chgData name="Varun Annapareddy" userId="S::vannapar@purdue.edu::2730a11a-960a-434c-b1a9-7b17afdd56be" providerId="AD" clId="Web-{0A6DABB7-3EA5-4C70-A1CD-6533F1ADFDA2}" dt="2023-12-08T23:14:15.981" v="443" actId="20577"/>
          <ac:spMkLst>
            <pc:docMk/>
            <pc:sldMk cId="2176048440" sldId="292"/>
            <ac:spMk id="704" creationId="{00000000-0000-0000-0000-000000000000}"/>
          </ac:spMkLst>
        </pc:spChg>
        <pc:picChg chg="del">
          <ac:chgData name="Varun Annapareddy" userId="S::vannapar@purdue.edu::2730a11a-960a-434c-b1a9-7b17afdd56be" providerId="AD" clId="Web-{0A6DABB7-3EA5-4C70-A1CD-6533F1ADFDA2}" dt="2023-12-08T23:14:18.231" v="444"/>
          <ac:picMkLst>
            <pc:docMk/>
            <pc:sldMk cId="2176048440" sldId="292"/>
            <ac:picMk id="2" creationId="{79EAE81C-B298-A8B8-5B5E-E94CF2FD132C}"/>
          </ac:picMkLst>
        </pc:picChg>
        <pc:picChg chg="del">
          <ac:chgData name="Varun Annapareddy" userId="S::vannapar@purdue.edu::2730a11a-960a-434c-b1a9-7b17afdd56be" providerId="AD" clId="Web-{0A6DABB7-3EA5-4C70-A1CD-6533F1ADFDA2}" dt="2023-12-08T23:14:53.405" v="449"/>
          <ac:picMkLst>
            <pc:docMk/>
            <pc:sldMk cId="2176048440" sldId="292"/>
            <ac:picMk id="3" creationId="{51E3A66F-EA87-C0EB-738D-D487453967A7}"/>
          </ac:picMkLst>
        </pc:picChg>
        <pc:picChg chg="add mod">
          <ac:chgData name="Varun Annapareddy" userId="S::vannapar@purdue.edu::2730a11a-960a-434c-b1a9-7b17afdd56be" providerId="AD" clId="Web-{0A6DABB7-3EA5-4C70-A1CD-6533F1ADFDA2}" dt="2023-12-08T23:22:27.940" v="576" actId="1076"/>
          <ac:picMkLst>
            <pc:docMk/>
            <pc:sldMk cId="2176048440" sldId="292"/>
            <ac:picMk id="4" creationId="{EE09FD74-F38C-FE65-8631-27C53DF0280B}"/>
          </ac:picMkLst>
        </pc:picChg>
        <pc:picChg chg="add mod">
          <ac:chgData name="Varun Annapareddy" userId="S::vannapar@purdue.edu::2730a11a-960a-434c-b1a9-7b17afdd56be" providerId="AD" clId="Web-{0A6DABB7-3EA5-4C70-A1CD-6533F1ADFDA2}" dt="2023-12-08T23:15:01.592" v="452" actId="14100"/>
          <ac:picMkLst>
            <pc:docMk/>
            <pc:sldMk cId="2176048440" sldId="292"/>
            <ac:picMk id="6" creationId="{C8B5363C-D839-A3F6-5128-1197B517F77F}"/>
          </ac:picMkLst>
        </pc:picChg>
        <pc:picChg chg="mod">
          <ac:chgData name="Varun Annapareddy" userId="S::vannapar@purdue.edu::2730a11a-960a-434c-b1a9-7b17afdd56be" providerId="AD" clId="Web-{0A6DABB7-3EA5-4C70-A1CD-6533F1ADFDA2}" dt="2023-12-08T23:22:32.878" v="577" actId="1076"/>
          <ac:picMkLst>
            <pc:docMk/>
            <pc:sldMk cId="2176048440" sldId="292"/>
            <ac:picMk id="7" creationId="{57573AEE-62B8-BDA0-ADDC-65F6083D1E0C}"/>
          </ac:picMkLst>
        </pc:picChg>
      </pc:sldChg>
      <pc:sldChg chg="addSp delSp modSp add replId">
        <pc:chgData name="Varun Annapareddy" userId="S::vannapar@purdue.edu::2730a11a-960a-434c-b1a9-7b17afdd56be" providerId="AD" clId="Web-{0A6DABB7-3EA5-4C70-A1CD-6533F1ADFDA2}" dt="2023-12-08T23:21:29.938" v="566" actId="1076"/>
        <pc:sldMkLst>
          <pc:docMk/>
          <pc:sldMk cId="3414260019" sldId="293"/>
        </pc:sldMkLst>
        <pc:spChg chg="del">
          <ac:chgData name="Varun Annapareddy" userId="S::vannapar@purdue.edu::2730a11a-960a-434c-b1a9-7b17afdd56be" providerId="AD" clId="Web-{0A6DABB7-3EA5-4C70-A1CD-6533F1ADFDA2}" dt="2023-12-08T23:17:02.722" v="461"/>
          <ac:spMkLst>
            <pc:docMk/>
            <pc:sldMk cId="3414260019" sldId="293"/>
            <ac:spMk id="9" creationId="{683E6E43-8E12-1D6B-A792-1F00E100E6C6}"/>
          </ac:spMkLst>
        </pc:spChg>
        <pc:spChg chg="add del mod">
          <ac:chgData name="Varun Annapareddy" userId="S::vannapar@purdue.edu::2730a11a-960a-434c-b1a9-7b17afdd56be" providerId="AD" clId="Web-{0A6DABB7-3EA5-4C70-A1CD-6533F1ADFDA2}" dt="2023-12-08T23:21:02.296" v="553"/>
          <ac:spMkLst>
            <pc:docMk/>
            <pc:sldMk cId="3414260019" sldId="293"/>
            <ac:spMk id="10" creationId="{A0BA9366-C006-96E1-D067-4B680E8433E0}"/>
          </ac:spMkLst>
        </pc:spChg>
        <pc:spChg chg="add mod">
          <ac:chgData name="Varun Annapareddy" userId="S::vannapar@purdue.edu::2730a11a-960a-434c-b1a9-7b17afdd56be" providerId="AD" clId="Web-{0A6DABB7-3EA5-4C70-A1CD-6533F1ADFDA2}" dt="2023-12-08T23:20:59.468" v="552" actId="14100"/>
          <ac:spMkLst>
            <pc:docMk/>
            <pc:sldMk cId="3414260019" sldId="293"/>
            <ac:spMk id="11" creationId="{40BCB382-1F0D-8386-0F45-2E93C34CEDD1}"/>
          </ac:spMkLst>
        </pc:spChg>
        <pc:spChg chg="add mod">
          <ac:chgData name="Varun Annapareddy" userId="S::vannapar@purdue.edu::2730a11a-960a-434c-b1a9-7b17afdd56be" providerId="AD" clId="Web-{0A6DABB7-3EA5-4C70-A1CD-6533F1ADFDA2}" dt="2023-12-08T23:21:29.938" v="566" actId="1076"/>
          <ac:spMkLst>
            <pc:docMk/>
            <pc:sldMk cId="3414260019" sldId="293"/>
            <ac:spMk id="12" creationId="{9DC8DB7E-ECAB-A808-5108-A253AEAE5CFE}"/>
          </ac:spMkLst>
        </pc:spChg>
        <pc:spChg chg="mod">
          <ac:chgData name="Varun Annapareddy" userId="S::vannapar@purdue.edu::2730a11a-960a-434c-b1a9-7b17afdd56be" providerId="AD" clId="Web-{0A6DABB7-3EA5-4C70-A1CD-6533F1ADFDA2}" dt="2023-12-08T23:19:37.262" v="517" actId="1076"/>
          <ac:spMkLst>
            <pc:docMk/>
            <pc:sldMk cId="3414260019" sldId="293"/>
            <ac:spMk id="704" creationId="{00000000-0000-0000-0000-000000000000}"/>
          </ac:spMkLst>
        </pc:spChg>
        <pc:picChg chg="add mod">
          <ac:chgData name="Varun Annapareddy" userId="S::vannapar@purdue.edu::2730a11a-960a-434c-b1a9-7b17afdd56be" providerId="AD" clId="Web-{0A6DABB7-3EA5-4C70-A1CD-6533F1ADFDA2}" dt="2023-12-08T23:20:15.373" v="525" actId="14100"/>
          <ac:picMkLst>
            <pc:docMk/>
            <pc:sldMk cId="3414260019" sldId="293"/>
            <ac:picMk id="2" creationId="{447AEEBB-C02D-3007-3990-866551FC6E6F}"/>
          </ac:picMkLst>
        </pc:picChg>
        <pc:picChg chg="add mod">
          <ac:chgData name="Varun Annapareddy" userId="S::vannapar@purdue.edu::2730a11a-960a-434c-b1a9-7b17afdd56be" providerId="AD" clId="Web-{0A6DABB7-3EA5-4C70-A1CD-6533F1ADFDA2}" dt="2023-12-08T23:20:12.591" v="524" actId="1076"/>
          <ac:picMkLst>
            <pc:docMk/>
            <pc:sldMk cId="3414260019" sldId="293"/>
            <ac:picMk id="3" creationId="{7EB041E5-47A0-6D57-8A43-2EED65E0B1BB}"/>
          </ac:picMkLst>
        </pc:picChg>
        <pc:picChg chg="del">
          <ac:chgData name="Varun Annapareddy" userId="S::vannapar@purdue.edu::2730a11a-960a-434c-b1a9-7b17afdd56be" providerId="AD" clId="Web-{0A6DABB7-3EA5-4C70-A1CD-6533F1ADFDA2}" dt="2023-12-08T23:17:02.722" v="460"/>
          <ac:picMkLst>
            <pc:docMk/>
            <pc:sldMk cId="3414260019" sldId="293"/>
            <ac:picMk id="4" creationId="{EE09FD74-F38C-FE65-8631-27C53DF0280B}"/>
          </ac:picMkLst>
        </pc:picChg>
        <pc:picChg chg="del">
          <ac:chgData name="Varun Annapareddy" userId="S::vannapar@purdue.edu::2730a11a-960a-434c-b1a9-7b17afdd56be" providerId="AD" clId="Web-{0A6DABB7-3EA5-4C70-A1CD-6533F1ADFDA2}" dt="2023-12-08T23:17:02.722" v="459"/>
          <ac:picMkLst>
            <pc:docMk/>
            <pc:sldMk cId="3414260019" sldId="293"/>
            <ac:picMk id="6" creationId="{C8B5363C-D839-A3F6-5128-1197B517F77F}"/>
          </ac:picMkLst>
        </pc:picChg>
        <pc:picChg chg="del">
          <ac:chgData name="Varun Annapareddy" userId="S::vannapar@purdue.edu::2730a11a-960a-434c-b1a9-7b17afdd56be" providerId="AD" clId="Web-{0A6DABB7-3EA5-4C70-A1CD-6533F1ADFDA2}" dt="2023-12-08T23:17:02.722" v="462"/>
          <ac:picMkLst>
            <pc:docMk/>
            <pc:sldMk cId="3414260019" sldId="293"/>
            <ac:picMk id="7" creationId="{57573AEE-62B8-BDA0-ADDC-65F6083D1E0C}"/>
          </ac:picMkLst>
        </pc:picChg>
      </pc:sldChg>
      <pc:sldChg chg="modSp">
        <pc:chgData name="Varun Annapareddy" userId="S::vannapar@purdue.edu::2730a11a-960a-434c-b1a9-7b17afdd56be" providerId="AD" clId="Web-{0A6DABB7-3EA5-4C70-A1CD-6533F1ADFDA2}" dt="2023-12-08T23:27:38.468" v="657" actId="1076"/>
        <pc:sldMkLst>
          <pc:docMk/>
          <pc:sldMk cId="0" sldId="294"/>
        </pc:sldMkLst>
        <pc:spChg chg="mod">
          <ac:chgData name="Varun Annapareddy" userId="S::vannapar@purdue.edu::2730a11a-960a-434c-b1a9-7b17afdd56be" providerId="AD" clId="Web-{0A6DABB7-3EA5-4C70-A1CD-6533F1ADFDA2}" dt="2023-12-08T23:27:29.265" v="656" actId="1076"/>
          <ac:spMkLst>
            <pc:docMk/>
            <pc:sldMk cId="0" sldId="294"/>
            <ac:spMk id="2" creationId="{2E4DB878-A416-141C-20A4-95CADFFF7994}"/>
          </ac:spMkLst>
        </pc:spChg>
        <pc:spChg chg="mod">
          <ac:chgData name="Varun Annapareddy" userId="S::vannapar@purdue.edu::2730a11a-960a-434c-b1a9-7b17afdd56be" providerId="AD" clId="Web-{0A6DABB7-3EA5-4C70-A1CD-6533F1ADFDA2}" dt="2023-12-08T23:27:38.468" v="657" actId="1076"/>
          <ac:spMkLst>
            <pc:docMk/>
            <pc:sldMk cId="0" sldId="294"/>
            <ac:spMk id="3" creationId="{5A208222-A76A-DA07-E158-FF35F1C56C2D}"/>
          </ac:spMkLst>
        </pc:spChg>
        <pc:spChg chg="mod">
          <ac:chgData name="Varun Annapareddy" userId="S::vannapar@purdue.edu::2730a11a-960a-434c-b1a9-7b17afdd56be" providerId="AD" clId="Web-{0A6DABB7-3EA5-4C70-A1CD-6533F1ADFDA2}" dt="2023-12-08T23:23:00.598" v="579" actId="1076"/>
          <ac:spMkLst>
            <pc:docMk/>
            <pc:sldMk cId="0" sldId="294"/>
            <ac:spMk id="428" creationId="{00000000-0000-0000-0000-000000000000}"/>
          </ac:spMkLst>
        </pc:spChg>
        <pc:spChg chg="mod">
          <ac:chgData name="Varun Annapareddy" userId="S::vannapar@purdue.edu::2730a11a-960a-434c-b1a9-7b17afdd56be" providerId="AD" clId="Web-{0A6DABB7-3EA5-4C70-A1CD-6533F1ADFDA2}" dt="2023-12-08T23:23:00.613" v="580" actId="1076"/>
          <ac:spMkLst>
            <pc:docMk/>
            <pc:sldMk cId="0" sldId="294"/>
            <ac:spMk id="431" creationId="{00000000-0000-0000-0000-000000000000}"/>
          </ac:spMkLst>
        </pc:spChg>
        <pc:spChg chg="mod">
          <ac:chgData name="Varun Annapareddy" userId="S::vannapar@purdue.edu::2730a11a-960a-434c-b1a9-7b17afdd56be" providerId="AD" clId="Web-{0A6DABB7-3EA5-4C70-A1CD-6533F1ADFDA2}" dt="2023-12-08T23:27:29.234" v="654" actId="1076"/>
          <ac:spMkLst>
            <pc:docMk/>
            <pc:sldMk cId="0" sldId="294"/>
            <ac:spMk id="434" creationId="{00000000-0000-0000-0000-000000000000}"/>
          </ac:spMkLst>
        </pc:spChg>
        <pc:spChg chg="mod">
          <ac:chgData name="Varun Annapareddy" userId="S::vannapar@purdue.edu::2730a11a-960a-434c-b1a9-7b17afdd56be" providerId="AD" clId="Web-{0A6DABB7-3EA5-4C70-A1CD-6533F1ADFDA2}" dt="2023-12-08T23:27:29.249" v="655" actId="1076"/>
          <ac:spMkLst>
            <pc:docMk/>
            <pc:sldMk cId="0" sldId="294"/>
            <ac:spMk id="435" creationId="{00000000-0000-0000-0000-000000000000}"/>
          </ac:spMkLst>
        </pc:spChg>
      </pc:sldChg>
      <pc:sldChg chg="modSp">
        <pc:chgData name="Varun Annapareddy" userId="S::vannapar@purdue.edu::2730a11a-960a-434c-b1a9-7b17afdd56be" providerId="AD" clId="Web-{0A6DABB7-3EA5-4C70-A1CD-6533F1ADFDA2}" dt="2023-12-08T23:29:57.161" v="694" actId="1076"/>
        <pc:sldMkLst>
          <pc:docMk/>
          <pc:sldMk cId="0" sldId="295"/>
        </pc:sldMkLst>
        <pc:spChg chg="mod">
          <ac:chgData name="Varun Annapareddy" userId="S::vannapar@purdue.edu::2730a11a-960a-434c-b1a9-7b17afdd56be" providerId="AD" clId="Web-{0A6DABB7-3EA5-4C70-A1CD-6533F1ADFDA2}" dt="2023-12-08T23:29:48.098" v="690"/>
          <ac:spMkLst>
            <pc:docMk/>
            <pc:sldMk cId="0" sldId="295"/>
            <ac:spMk id="443" creationId="{00000000-0000-0000-0000-000000000000}"/>
          </ac:spMkLst>
        </pc:spChg>
        <pc:spChg chg="mod">
          <ac:chgData name="Varun Annapareddy" userId="S::vannapar@purdue.edu::2730a11a-960a-434c-b1a9-7b17afdd56be" providerId="AD" clId="Web-{0A6DABB7-3EA5-4C70-A1CD-6533F1ADFDA2}" dt="2023-12-08T23:29:48.239" v="691"/>
          <ac:spMkLst>
            <pc:docMk/>
            <pc:sldMk cId="0" sldId="295"/>
            <ac:spMk id="446" creationId="{00000000-0000-0000-0000-000000000000}"/>
          </ac:spMkLst>
        </pc:spChg>
        <pc:spChg chg="mod">
          <ac:chgData name="Varun Annapareddy" userId="S::vannapar@purdue.edu::2730a11a-960a-434c-b1a9-7b17afdd56be" providerId="AD" clId="Web-{0A6DABB7-3EA5-4C70-A1CD-6533F1ADFDA2}" dt="2023-12-08T23:29:57.161" v="694" actId="1076"/>
          <ac:spMkLst>
            <pc:docMk/>
            <pc:sldMk cId="0" sldId="295"/>
            <ac:spMk id="449" creationId="{00000000-0000-0000-0000-000000000000}"/>
          </ac:spMkLst>
        </pc:spChg>
      </pc:sldChg>
      <pc:sldChg chg="add replId">
        <pc:chgData name="Varun Annapareddy" userId="S::vannapar@purdue.edu::2730a11a-960a-434c-b1a9-7b17afdd56be" providerId="AD" clId="Web-{0A6DABB7-3EA5-4C70-A1CD-6533F1ADFDA2}" dt="2023-12-08T23:31:15.273" v="698"/>
        <pc:sldMkLst>
          <pc:docMk/>
          <pc:sldMk cId="3951316794" sldId="296"/>
        </pc:sldMkLst>
      </pc:sldChg>
      <pc:sldChg chg="addSp delSp modSp add replId">
        <pc:chgData name="Varun Annapareddy" userId="S::vannapar@purdue.edu::2730a11a-960a-434c-b1a9-7b17afdd56be" providerId="AD" clId="Web-{0A6DABB7-3EA5-4C70-A1CD-6533F1ADFDA2}" dt="2023-12-08T23:43:50.849" v="819" actId="1076"/>
        <pc:sldMkLst>
          <pc:docMk/>
          <pc:sldMk cId="3352982617" sldId="297"/>
        </pc:sldMkLst>
        <pc:spChg chg="add mod">
          <ac:chgData name="Varun Annapareddy" userId="S::vannapar@purdue.edu::2730a11a-960a-434c-b1a9-7b17afdd56be" providerId="AD" clId="Web-{0A6DABB7-3EA5-4C70-A1CD-6533F1ADFDA2}" dt="2023-12-08T23:43:37.021" v="813" actId="1076"/>
          <ac:spMkLst>
            <pc:docMk/>
            <pc:sldMk cId="3352982617" sldId="297"/>
            <ac:spMk id="4" creationId="{2DDCB281-64B0-D0D5-B0DD-8430AFF58446}"/>
          </ac:spMkLst>
        </pc:spChg>
        <pc:spChg chg="add mod">
          <ac:chgData name="Varun Annapareddy" userId="S::vannapar@purdue.edu::2730a11a-960a-434c-b1a9-7b17afdd56be" providerId="AD" clId="Web-{0A6DABB7-3EA5-4C70-A1CD-6533F1ADFDA2}" dt="2023-12-08T23:43:37.036" v="814" actId="1076"/>
          <ac:spMkLst>
            <pc:docMk/>
            <pc:sldMk cId="3352982617" sldId="297"/>
            <ac:spMk id="7" creationId="{2865DFAD-ACE1-14DC-70D6-07E7AFA3A30F}"/>
          </ac:spMkLst>
        </pc:spChg>
        <pc:spChg chg="add mod">
          <ac:chgData name="Varun Annapareddy" userId="S::vannapar@purdue.edu::2730a11a-960a-434c-b1a9-7b17afdd56be" providerId="AD" clId="Web-{0A6DABB7-3EA5-4C70-A1CD-6533F1ADFDA2}" dt="2023-12-08T23:43:37.021" v="812" actId="1076"/>
          <ac:spMkLst>
            <pc:docMk/>
            <pc:sldMk cId="3352982617" sldId="297"/>
            <ac:spMk id="8" creationId="{B63C519F-A538-A634-2237-3763B0EB2665}"/>
          </ac:spMkLst>
        </pc:spChg>
        <pc:spChg chg="del">
          <ac:chgData name="Varun Annapareddy" userId="S::vannapar@purdue.edu::2730a11a-960a-434c-b1a9-7b17afdd56be" providerId="AD" clId="Web-{0A6DABB7-3EA5-4C70-A1CD-6533F1ADFDA2}" dt="2023-12-08T23:39:28.652" v="752"/>
          <ac:spMkLst>
            <pc:docMk/>
            <pc:sldMk cId="3352982617" sldId="297"/>
            <ac:spMk id="15" creationId="{459577C2-70B2-385D-4DFA-45016B288291}"/>
          </ac:spMkLst>
        </pc:spChg>
        <pc:spChg chg="mod">
          <ac:chgData name="Varun Annapareddy" userId="S::vannapar@purdue.edu::2730a11a-960a-434c-b1a9-7b17afdd56be" providerId="AD" clId="Web-{0A6DABB7-3EA5-4C70-A1CD-6533F1ADFDA2}" dt="2023-12-08T23:43:50.849" v="819" actId="1076"/>
          <ac:spMkLst>
            <pc:docMk/>
            <pc:sldMk cId="3352982617" sldId="297"/>
            <ac:spMk id="704" creationId="{00000000-0000-0000-0000-000000000000}"/>
          </ac:spMkLst>
        </pc:spChg>
        <pc:picChg chg="add mod">
          <ac:chgData name="Varun Annapareddy" userId="S::vannapar@purdue.edu::2730a11a-960a-434c-b1a9-7b17afdd56be" providerId="AD" clId="Web-{0A6DABB7-3EA5-4C70-A1CD-6533F1ADFDA2}" dt="2023-12-08T23:43:37.021" v="811" actId="1076"/>
          <ac:picMkLst>
            <pc:docMk/>
            <pc:sldMk cId="3352982617" sldId="297"/>
            <ac:picMk id="2" creationId="{BDEE860D-6824-C637-6156-39775EA2DCDD}"/>
          </ac:picMkLst>
        </pc:picChg>
        <pc:picChg chg="del">
          <ac:chgData name="Varun Annapareddy" userId="S::vannapar@purdue.edu::2730a11a-960a-434c-b1a9-7b17afdd56be" providerId="AD" clId="Web-{0A6DABB7-3EA5-4C70-A1CD-6533F1ADFDA2}" dt="2023-12-08T23:39:28.652" v="756"/>
          <ac:picMkLst>
            <pc:docMk/>
            <pc:sldMk cId="3352982617" sldId="297"/>
            <ac:picMk id="10" creationId="{1B435BFD-F775-2D53-05A5-3326F07E6BFF}"/>
          </ac:picMkLst>
        </pc:picChg>
        <pc:picChg chg="del">
          <ac:chgData name="Varun Annapareddy" userId="S::vannapar@purdue.edu::2730a11a-960a-434c-b1a9-7b17afdd56be" providerId="AD" clId="Web-{0A6DABB7-3EA5-4C70-A1CD-6533F1ADFDA2}" dt="2023-12-08T23:39:28.652" v="755"/>
          <ac:picMkLst>
            <pc:docMk/>
            <pc:sldMk cId="3352982617" sldId="297"/>
            <ac:picMk id="11" creationId="{71077458-D6F5-D828-C739-3EF9A7B3A8B1}"/>
          </ac:picMkLst>
        </pc:picChg>
        <pc:picChg chg="del">
          <ac:chgData name="Varun Annapareddy" userId="S::vannapar@purdue.edu::2730a11a-960a-434c-b1a9-7b17afdd56be" providerId="AD" clId="Web-{0A6DABB7-3EA5-4C70-A1CD-6533F1ADFDA2}" dt="2023-12-08T23:39:28.652" v="754"/>
          <ac:picMkLst>
            <pc:docMk/>
            <pc:sldMk cId="3352982617" sldId="297"/>
            <ac:picMk id="12" creationId="{D0AE745E-CEAB-F30B-ED12-E86E81426B8A}"/>
          </ac:picMkLst>
        </pc:picChg>
        <pc:picChg chg="del">
          <ac:chgData name="Varun Annapareddy" userId="S::vannapar@purdue.edu::2730a11a-960a-434c-b1a9-7b17afdd56be" providerId="AD" clId="Web-{0A6DABB7-3EA5-4C70-A1CD-6533F1ADFDA2}" dt="2023-12-08T23:39:28.652" v="753"/>
          <ac:picMkLst>
            <pc:docMk/>
            <pc:sldMk cId="3352982617" sldId="297"/>
            <ac:picMk id="13" creationId="{ADDF38EC-ADF3-3BCF-0A31-889322EDEB8F}"/>
          </ac:picMkLst>
        </pc:picChg>
      </pc:sldChg>
    </pc:docChg>
  </pc:docChgLst>
  <pc:docChgLst>
    <pc:chgData name="Sathwik Kanukuntla" userId="4d5b71af-9d5f-4aba-a737-0e54607c669e" providerId="ADAL" clId="{D6197FD6-CDF1-914F-ABAE-F3D57E63FBC6}"/>
    <pc:docChg chg="addSld delSld modSld">
      <pc:chgData name="Sathwik Kanukuntla" userId="4d5b71af-9d5f-4aba-a737-0e54607c669e" providerId="ADAL" clId="{D6197FD6-CDF1-914F-ABAE-F3D57E63FBC6}" dt="2023-12-10T17:05:45.647" v="124" actId="1037"/>
      <pc:docMkLst>
        <pc:docMk/>
      </pc:docMkLst>
      <pc:sldChg chg="modSp mod">
        <pc:chgData name="Sathwik Kanukuntla" userId="4d5b71af-9d5f-4aba-a737-0e54607c669e" providerId="ADAL" clId="{D6197FD6-CDF1-914F-ABAE-F3D57E63FBC6}" dt="2023-12-10T17:05:45.647" v="124" actId="1037"/>
        <pc:sldMkLst>
          <pc:docMk/>
          <pc:sldMk cId="0" sldId="265"/>
        </pc:sldMkLst>
        <pc:picChg chg="mod">
          <ac:chgData name="Sathwik Kanukuntla" userId="4d5b71af-9d5f-4aba-a737-0e54607c669e" providerId="ADAL" clId="{D6197FD6-CDF1-914F-ABAE-F3D57E63FBC6}" dt="2023-12-10T17:05:45.647" v="124" actId="1037"/>
          <ac:picMkLst>
            <pc:docMk/>
            <pc:sldMk cId="0" sldId="265"/>
            <ac:picMk id="328" creationId="{00000000-0000-0000-0000-000000000000}"/>
          </ac:picMkLst>
        </pc:picChg>
      </pc:sldChg>
      <pc:sldChg chg="modSp mod">
        <pc:chgData name="Sathwik Kanukuntla" userId="4d5b71af-9d5f-4aba-a737-0e54607c669e" providerId="ADAL" clId="{D6197FD6-CDF1-914F-ABAE-F3D57E63FBC6}" dt="2023-12-08T23:17:29.437" v="9" actId="120"/>
        <pc:sldMkLst>
          <pc:docMk/>
          <pc:sldMk cId="0" sldId="268"/>
        </pc:sldMkLst>
        <pc:spChg chg="mod">
          <ac:chgData name="Sathwik Kanukuntla" userId="4d5b71af-9d5f-4aba-a737-0e54607c669e" providerId="ADAL" clId="{D6197FD6-CDF1-914F-ABAE-F3D57E63FBC6}" dt="2023-12-08T23:17:22.356" v="7" actId="120"/>
          <ac:spMkLst>
            <pc:docMk/>
            <pc:sldMk cId="0" sldId="268"/>
            <ac:spMk id="397" creationId="{00000000-0000-0000-0000-000000000000}"/>
          </ac:spMkLst>
        </pc:spChg>
        <pc:spChg chg="mod">
          <ac:chgData name="Sathwik Kanukuntla" userId="4d5b71af-9d5f-4aba-a737-0e54607c669e" providerId="ADAL" clId="{D6197FD6-CDF1-914F-ABAE-F3D57E63FBC6}" dt="2023-12-08T23:17:25.553" v="8" actId="120"/>
          <ac:spMkLst>
            <pc:docMk/>
            <pc:sldMk cId="0" sldId="268"/>
            <ac:spMk id="400" creationId="{00000000-0000-0000-0000-000000000000}"/>
          </ac:spMkLst>
        </pc:spChg>
        <pc:spChg chg="mod">
          <ac:chgData name="Sathwik Kanukuntla" userId="4d5b71af-9d5f-4aba-a737-0e54607c669e" providerId="ADAL" clId="{D6197FD6-CDF1-914F-ABAE-F3D57E63FBC6}" dt="2023-12-08T23:17:29.437" v="9" actId="120"/>
          <ac:spMkLst>
            <pc:docMk/>
            <pc:sldMk cId="0" sldId="268"/>
            <ac:spMk id="403" creationId="{00000000-0000-0000-0000-000000000000}"/>
          </ac:spMkLst>
        </pc:spChg>
      </pc:sldChg>
      <pc:sldChg chg="del">
        <pc:chgData name="Sathwik Kanukuntla" userId="4d5b71af-9d5f-4aba-a737-0e54607c669e" providerId="ADAL" clId="{D6197FD6-CDF1-914F-ABAE-F3D57E63FBC6}" dt="2023-12-08T23:16:08.230" v="1" actId="2696"/>
        <pc:sldMkLst>
          <pc:docMk/>
          <pc:sldMk cId="0" sldId="270"/>
        </pc:sldMkLst>
      </pc:sldChg>
      <pc:sldChg chg="del">
        <pc:chgData name="Sathwik Kanukuntla" userId="4d5b71af-9d5f-4aba-a737-0e54607c669e" providerId="ADAL" clId="{D6197FD6-CDF1-914F-ABAE-F3D57E63FBC6}" dt="2023-12-08T23:16:09.233" v="2" actId="2696"/>
        <pc:sldMkLst>
          <pc:docMk/>
          <pc:sldMk cId="0" sldId="271"/>
        </pc:sldMkLst>
      </pc:sldChg>
      <pc:sldChg chg="modSp mod">
        <pc:chgData name="Sathwik Kanukuntla" userId="4d5b71af-9d5f-4aba-a737-0e54607c669e" providerId="ADAL" clId="{D6197FD6-CDF1-914F-ABAE-F3D57E63FBC6}" dt="2023-12-08T23:17:16.404" v="6" actId="120"/>
        <pc:sldMkLst>
          <pc:docMk/>
          <pc:sldMk cId="0" sldId="274"/>
        </pc:sldMkLst>
        <pc:spChg chg="mod">
          <ac:chgData name="Sathwik Kanukuntla" userId="4d5b71af-9d5f-4aba-a737-0e54607c669e" providerId="ADAL" clId="{D6197FD6-CDF1-914F-ABAE-F3D57E63FBC6}" dt="2023-12-08T23:17:05.508" v="3" actId="120"/>
          <ac:spMkLst>
            <pc:docMk/>
            <pc:sldMk cId="0" sldId="274"/>
            <ac:spMk id="487" creationId="{00000000-0000-0000-0000-000000000000}"/>
          </ac:spMkLst>
        </pc:spChg>
        <pc:spChg chg="mod">
          <ac:chgData name="Sathwik Kanukuntla" userId="4d5b71af-9d5f-4aba-a737-0e54607c669e" providerId="ADAL" clId="{D6197FD6-CDF1-914F-ABAE-F3D57E63FBC6}" dt="2023-12-08T23:17:09.291" v="4" actId="120"/>
          <ac:spMkLst>
            <pc:docMk/>
            <pc:sldMk cId="0" sldId="274"/>
            <ac:spMk id="488" creationId="{00000000-0000-0000-0000-000000000000}"/>
          </ac:spMkLst>
        </pc:spChg>
        <pc:spChg chg="mod">
          <ac:chgData name="Sathwik Kanukuntla" userId="4d5b71af-9d5f-4aba-a737-0e54607c669e" providerId="ADAL" clId="{D6197FD6-CDF1-914F-ABAE-F3D57E63FBC6}" dt="2023-12-08T23:17:12.806" v="5" actId="120"/>
          <ac:spMkLst>
            <pc:docMk/>
            <pc:sldMk cId="0" sldId="274"/>
            <ac:spMk id="491" creationId="{00000000-0000-0000-0000-000000000000}"/>
          </ac:spMkLst>
        </pc:spChg>
        <pc:spChg chg="mod">
          <ac:chgData name="Sathwik Kanukuntla" userId="4d5b71af-9d5f-4aba-a737-0e54607c669e" providerId="ADAL" clId="{D6197FD6-CDF1-914F-ABAE-F3D57E63FBC6}" dt="2023-12-08T23:17:16.404" v="6" actId="120"/>
          <ac:spMkLst>
            <pc:docMk/>
            <pc:sldMk cId="0" sldId="274"/>
            <ac:spMk id="494" creationId="{00000000-0000-0000-0000-000000000000}"/>
          </ac:spMkLst>
        </pc:spChg>
      </pc:sldChg>
      <pc:sldChg chg="add">
        <pc:chgData name="Sathwik Kanukuntla" userId="4d5b71af-9d5f-4aba-a737-0e54607c669e" providerId="ADAL" clId="{D6197FD6-CDF1-914F-ABAE-F3D57E63FBC6}" dt="2023-12-08T23:16:06.139" v="0"/>
        <pc:sldMkLst>
          <pc:docMk/>
          <pc:sldMk cId="0" sldId="294"/>
        </pc:sldMkLst>
      </pc:sldChg>
      <pc:sldChg chg="add">
        <pc:chgData name="Sathwik Kanukuntla" userId="4d5b71af-9d5f-4aba-a737-0e54607c669e" providerId="ADAL" clId="{D6197FD6-CDF1-914F-ABAE-F3D57E63FBC6}" dt="2023-12-08T23:16:06.139" v="0"/>
        <pc:sldMkLst>
          <pc:docMk/>
          <pc:sldMk cId="0" sldId="295"/>
        </pc:sldMkLst>
      </pc:sldChg>
    </pc:docChg>
  </pc:docChgLst>
  <pc:docChgLst>
    <pc:chgData name="Varun Annapareddy" userId="S::vannapar@purdue.edu::2730a11a-960a-434c-b1a9-7b17afdd56be" providerId="AD" clId="Web-{8DDF19FD-682B-4599-82AD-08EAFFD08A54}"/>
    <pc:docChg chg="modSld">
      <pc:chgData name="Varun Annapareddy" userId="S::vannapar@purdue.edu::2730a11a-960a-434c-b1a9-7b17afdd56be" providerId="AD" clId="Web-{8DDF19FD-682B-4599-82AD-08EAFFD08A54}" dt="2023-12-09T03:29:34.250" v="95" actId="1076"/>
      <pc:docMkLst>
        <pc:docMk/>
      </pc:docMkLst>
      <pc:sldChg chg="modSp">
        <pc:chgData name="Varun Annapareddy" userId="S::vannapar@purdue.edu::2730a11a-960a-434c-b1a9-7b17afdd56be" providerId="AD" clId="Web-{8DDF19FD-682B-4599-82AD-08EAFFD08A54}" dt="2023-12-09T03:29:34.250" v="95" actId="1076"/>
        <pc:sldMkLst>
          <pc:docMk/>
          <pc:sldMk cId="0" sldId="266"/>
        </pc:sldMkLst>
        <pc:spChg chg="mod">
          <ac:chgData name="Varun Annapareddy" userId="S::vannapar@purdue.edu::2730a11a-960a-434c-b1a9-7b17afdd56be" providerId="AD" clId="Web-{8DDF19FD-682B-4599-82AD-08EAFFD08A54}" dt="2023-12-09T03:29:34.250" v="95" actId="1076"/>
          <ac:spMkLst>
            <pc:docMk/>
            <pc:sldMk cId="0" sldId="266"/>
            <ac:spMk id="363" creationId="{00000000-0000-0000-0000-000000000000}"/>
          </ac:spMkLst>
        </pc:spChg>
        <pc:spChg chg="mod">
          <ac:chgData name="Varun Annapareddy" userId="S::vannapar@purdue.edu::2730a11a-960a-434c-b1a9-7b17afdd56be" providerId="AD" clId="Web-{8DDF19FD-682B-4599-82AD-08EAFFD08A54}" dt="2023-12-09T03:28:45.404" v="84" actId="1076"/>
          <ac:spMkLst>
            <pc:docMk/>
            <pc:sldMk cId="0" sldId="266"/>
            <ac:spMk id="364" creationId="{00000000-0000-0000-0000-000000000000}"/>
          </ac:spMkLst>
        </pc:spChg>
        <pc:spChg chg="mod">
          <ac:chgData name="Varun Annapareddy" userId="S::vannapar@purdue.edu::2730a11a-960a-434c-b1a9-7b17afdd56be" providerId="AD" clId="Web-{8DDF19FD-682B-4599-82AD-08EAFFD08A54}" dt="2023-12-09T03:29:19.265" v="93" actId="20577"/>
          <ac:spMkLst>
            <pc:docMk/>
            <pc:sldMk cId="0" sldId="266"/>
            <ac:spMk id="367" creationId="{00000000-0000-0000-0000-000000000000}"/>
          </ac:spMkLst>
        </pc:spChg>
      </pc:sldChg>
      <pc:sldChg chg="addSp modSp">
        <pc:chgData name="Varun Annapareddy" userId="S::vannapar@purdue.edu::2730a11a-960a-434c-b1a9-7b17afdd56be" providerId="AD" clId="Web-{8DDF19FD-682B-4599-82AD-08EAFFD08A54}" dt="2023-12-09T03:28:02.356" v="75" actId="1076"/>
        <pc:sldMkLst>
          <pc:docMk/>
          <pc:sldMk cId="0" sldId="275"/>
        </pc:sldMkLst>
        <pc:spChg chg="add mod">
          <ac:chgData name="Varun Annapareddy" userId="S::vannapar@purdue.edu::2730a11a-960a-434c-b1a9-7b17afdd56be" providerId="AD" clId="Web-{8DDF19FD-682B-4599-82AD-08EAFFD08A54}" dt="2023-12-09T03:27:49.215" v="74" actId="1076"/>
          <ac:spMkLst>
            <pc:docMk/>
            <pc:sldMk cId="0" sldId="275"/>
            <ac:spMk id="2" creationId="{F99F1E0C-DC63-3D2A-D145-BE85E317BE76}"/>
          </ac:spMkLst>
        </pc:spChg>
        <pc:spChg chg="add mod">
          <ac:chgData name="Varun Annapareddy" userId="S::vannapar@purdue.edu::2730a11a-960a-434c-b1a9-7b17afdd56be" providerId="AD" clId="Web-{8DDF19FD-682B-4599-82AD-08EAFFD08A54}" dt="2023-12-09T03:28:02.356" v="75" actId="1076"/>
          <ac:spMkLst>
            <pc:docMk/>
            <pc:sldMk cId="0" sldId="275"/>
            <ac:spMk id="4" creationId="{D2665337-22F2-5E4F-6E6C-30934CB85D39}"/>
          </ac:spMkLst>
        </pc:spChg>
      </pc:sldChg>
      <pc:sldChg chg="modSp">
        <pc:chgData name="Varun Annapareddy" userId="S::vannapar@purdue.edu::2730a11a-960a-434c-b1a9-7b17afdd56be" providerId="AD" clId="Web-{8DDF19FD-682B-4599-82AD-08EAFFD08A54}" dt="2023-12-09T03:24:55.522" v="49" actId="20577"/>
        <pc:sldMkLst>
          <pc:docMk/>
          <pc:sldMk cId="2107970439" sldId="298"/>
        </pc:sldMkLst>
        <pc:spChg chg="mod">
          <ac:chgData name="Varun Annapareddy" userId="S::vannapar@purdue.edu::2730a11a-960a-434c-b1a9-7b17afdd56be" providerId="AD" clId="Web-{8DDF19FD-682B-4599-82AD-08EAFFD08A54}" dt="2023-12-09T03:24:55.522" v="49" actId="20577"/>
          <ac:spMkLst>
            <pc:docMk/>
            <pc:sldMk cId="2107970439" sldId="298"/>
            <ac:spMk id="2" creationId="{EAE10CB7-E89C-D2AA-21C7-A0840F8D05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62db60ca1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62db60ca1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a38fa4a6e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a38fa4a6e5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2a38fa4a6e5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62db60ca1e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262db60ca1e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6317941341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26317941341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6317941341_0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28600" algn="l" rtl="0">
              <a:lnSpc>
                <a:spcPct val="115000"/>
              </a:lnSpc>
              <a:spcBef>
                <a:spcPts val="1500"/>
              </a:spcBef>
              <a:spcAft>
                <a:spcPts val="0"/>
              </a:spcAft>
              <a:buClr>
                <a:schemeClr val="dk1"/>
              </a:buClr>
              <a:buSzPts val="1200"/>
              <a:buFont typeface="Roboto"/>
              <a:buNone/>
            </a:pPr>
            <a:r>
              <a:rPr lang="en-US" b="1">
                <a:latin typeface="Roboto"/>
                <a:ea typeface="Roboto"/>
                <a:cs typeface="Roboto"/>
                <a:sym typeface="Roboto"/>
              </a:rPr>
              <a:t>Quality of Service and Guest Satisfaction:</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Variables like average ratings (both past and current year) and host response numbers indicate the importance of maintaining high service quality and guest satisfaction. Consistently high ratings are crucial for attracting bookings and commanding premium prices, while active and balanced communication from the host enhances guest experience and encourages repeat business.</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Market Positioning and Competitive Environment:</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The ratio of superhosts in an area and the number of cancellations highlight the competitive nature of the market. A high concentration of top-rated hosts in an area necessitates maintaining excellent service standards to stay competitive. Simultaneously, a high number of cancellations may indicate reliability issues or unmet guest expectations, affecting the host's market positioning and reputation.</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Operational Efficiency and Strategic Management:</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The number of reserved days reflects the popularity and demand for the listing. High demand can lead to greater profitability, but it also necessitates careful management to prevent issues such as overbooking, property wear and tear, and potential decline in service quality. Balancing high occupancy with quality maintenance is key to sustainable business growth.</a:t>
            </a:r>
            <a:endParaRPr>
              <a:latin typeface="Roboto"/>
              <a:ea typeface="Roboto"/>
              <a:cs typeface="Roboto"/>
              <a:sym typeface="Roboto"/>
            </a:endParaRPr>
          </a:p>
          <a:p>
            <a:pPr marL="0" lvl="0" indent="0" algn="l" rtl="0">
              <a:spcBef>
                <a:spcPts val="1500"/>
              </a:spcBef>
              <a:spcAft>
                <a:spcPts val="0"/>
              </a:spcAft>
              <a:buNone/>
            </a:pPr>
            <a:endParaRPr/>
          </a:p>
        </p:txBody>
      </p:sp>
      <p:sp>
        <p:nvSpPr>
          <p:cNvPr id="392" name="Google Shape;392;g26317941341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6317941341_0_2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6317941341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6317941341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26317941341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6317941341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28600" algn="l" rtl="0">
              <a:lnSpc>
                <a:spcPct val="115000"/>
              </a:lnSpc>
              <a:spcBef>
                <a:spcPts val="1500"/>
              </a:spcBef>
              <a:spcAft>
                <a:spcPts val="0"/>
              </a:spcAft>
              <a:buClr>
                <a:schemeClr val="dk1"/>
              </a:buClr>
              <a:buSzPts val="1200"/>
              <a:buFont typeface="Roboto"/>
              <a:buNone/>
            </a:pPr>
            <a:r>
              <a:rPr lang="en-US" b="1">
                <a:latin typeface="Roboto"/>
                <a:ea typeface="Roboto"/>
                <a:cs typeface="Roboto"/>
                <a:sym typeface="Roboto"/>
              </a:rPr>
              <a:t>Guest Engagement and Satisfaction:</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Variables Involved:</a:t>
            </a:r>
            <a:r>
              <a:rPr lang="en-US">
                <a:latin typeface="Roboto"/>
                <a:ea typeface="Roboto"/>
                <a:cs typeface="Roboto"/>
                <a:sym typeface="Roboto"/>
              </a:rPr>
              <a:t> prev_numReviews_pastYear, prev_rating_ave_pastYear, and prev_hostResponseAverage_pastYear.</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Implication:</a:t>
            </a:r>
            <a:r>
              <a:rPr lang="en-US">
                <a:latin typeface="Roboto"/>
                <a:ea typeface="Roboto"/>
                <a:cs typeface="Roboto"/>
                <a:sym typeface="Roboto"/>
              </a:rPr>
              <a:t> These variables underscore the importance of guest engagement and satisfaction. A high number of reviews and good average ratings from the previous year indicate strong guest satisfaction, which can lead to repeat bookings and positive word-of-mouth. The average response rate of the host also plays a crucial role in maintaining communication with guests, reflecting on the host's commitment to customer service. This combination of reviews, ratings, and response rate is vital for building a strong reputation and attracting new guests.</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Operational Efficiency and Revenue Generation:</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Variables Involved:</a:t>
            </a:r>
            <a:r>
              <a:rPr lang="en-US">
                <a:latin typeface="Roboto"/>
                <a:ea typeface="Roboto"/>
                <a:cs typeface="Roboto"/>
                <a:sym typeface="Roboto"/>
              </a:rPr>
              <a:t> hostResponseNumber_pastYear and revenue.</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Implication:</a:t>
            </a:r>
            <a:r>
              <a:rPr lang="en-US">
                <a:latin typeface="Roboto"/>
                <a:ea typeface="Roboto"/>
                <a:cs typeface="Roboto"/>
                <a:sym typeface="Roboto"/>
              </a:rPr>
              <a:t> The number of host responses and the generated revenue are indicators of operational efficiency and business success. Active communication with guests (reflected in the number of responses) is a key factor in ensuring guest satisfaction and handling issues proactively, potentially leading to higher revenue. Revenue is a direct measure of business performance, and its analysis can provide insights into pricing strategies, market demand, and the effectiveness of promotional activities.</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Market Positioning and Risk Management:</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Variable Involved:</a:t>
            </a:r>
            <a:r>
              <a:rPr lang="en-US">
                <a:latin typeface="Roboto"/>
                <a:ea typeface="Roboto"/>
                <a:cs typeface="Roboto"/>
                <a:sym typeface="Roboto"/>
              </a:rPr>
              <a:t> numCancel_pastYear.</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b="1">
                <a:latin typeface="Roboto"/>
                <a:ea typeface="Roboto"/>
                <a:cs typeface="Roboto"/>
                <a:sym typeface="Roboto"/>
              </a:rPr>
              <a:t>Implication:</a:t>
            </a:r>
            <a:r>
              <a:rPr lang="en-US">
                <a:latin typeface="Roboto"/>
                <a:ea typeface="Roboto"/>
                <a:cs typeface="Roboto"/>
                <a:sym typeface="Roboto"/>
              </a:rPr>
              <a:t> The number of cancellations in the past year is a critical metric for understanding market positioning and assessing risk. High cancellation rates might indicate issues with the listing, such as misaligned guest expectations or problems with the property. It could also reflect broader market trends or competitive challenges. Managing this aspect is essential for maintaining a reliable and attractive service offering, minimizing revenue loss, and ensuring a stable market position.</a:t>
            </a:r>
            <a:endParaRPr>
              <a:latin typeface="Roboto"/>
              <a:ea typeface="Roboto"/>
              <a:cs typeface="Roboto"/>
              <a:sym typeface="Roboto"/>
            </a:endParaRPr>
          </a:p>
          <a:p>
            <a:pPr marL="0" lvl="0" indent="0" algn="l" rtl="0">
              <a:spcBef>
                <a:spcPts val="1500"/>
              </a:spcBef>
              <a:spcAft>
                <a:spcPts val="0"/>
              </a:spcAft>
              <a:buNone/>
            </a:pPr>
            <a:endParaRPr b="1">
              <a:latin typeface="Roboto"/>
              <a:ea typeface="Roboto"/>
              <a:cs typeface="Roboto"/>
              <a:sym typeface="Roboto"/>
            </a:endParaRPr>
          </a:p>
        </p:txBody>
      </p:sp>
      <p:sp>
        <p:nvSpPr>
          <p:cNvPr id="438" name="Google Shape;438;g2631794134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6317941341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1400"/>
              </a:spcBef>
              <a:spcAft>
                <a:spcPts val="0"/>
              </a:spcAft>
              <a:buClr>
                <a:srgbClr val="19172A"/>
              </a:buClr>
              <a:buSzPts val="1200"/>
              <a:buFont typeface="Roboto"/>
              <a:buChar char="●"/>
            </a:pPr>
            <a:endParaRPr>
              <a:solidFill>
                <a:srgbClr val="19172A"/>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9172A"/>
              </a:buClr>
              <a:buSzPts val="1200"/>
              <a:buFont typeface="Roboto"/>
              <a:buChar char="●"/>
            </a:pPr>
            <a:r>
              <a:rPr lang="en-US">
                <a:solidFill>
                  <a:srgbClr val="19172A"/>
                </a:solidFill>
                <a:highlight>
                  <a:srgbClr val="FFFFFF"/>
                </a:highlight>
                <a:latin typeface="Roboto"/>
                <a:ea typeface="Roboto"/>
                <a:cs typeface="Roboto"/>
                <a:sym typeface="Roboto"/>
              </a:rPr>
              <a:t>completed stays </a:t>
            </a:r>
            <a:endParaRPr>
              <a:solidFill>
                <a:srgbClr val="19172A"/>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9172A"/>
              </a:buClr>
              <a:buSzPts val="1200"/>
              <a:buFont typeface="Roboto"/>
              <a:buChar char="●"/>
            </a:pPr>
            <a:r>
              <a:rPr lang="en-US">
                <a:solidFill>
                  <a:srgbClr val="19172A"/>
                </a:solidFill>
                <a:highlight>
                  <a:srgbClr val="FFFFFF"/>
                </a:highlight>
                <a:latin typeface="Roboto"/>
                <a:ea typeface="Roboto"/>
                <a:cs typeface="Roboto"/>
                <a:sym typeface="Roboto"/>
              </a:rPr>
              <a:t>cancellation rate*</a:t>
            </a:r>
            <a:endParaRPr>
              <a:solidFill>
                <a:srgbClr val="19172A"/>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9172A"/>
              </a:buClr>
              <a:buSzPts val="1200"/>
              <a:buFont typeface="Roboto"/>
              <a:buChar char="●"/>
            </a:pPr>
            <a:r>
              <a:rPr lang="en-US">
                <a:solidFill>
                  <a:srgbClr val="19172A"/>
                </a:solidFill>
                <a:highlight>
                  <a:srgbClr val="FFFFFF"/>
                </a:highlight>
                <a:latin typeface="Roboto"/>
                <a:ea typeface="Roboto"/>
                <a:cs typeface="Roboto"/>
                <a:sym typeface="Roboto"/>
              </a:rPr>
              <a:t>response rate</a:t>
            </a:r>
            <a:endParaRPr>
              <a:solidFill>
                <a:srgbClr val="19172A"/>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9172A"/>
              </a:buClr>
              <a:buSzPts val="1200"/>
              <a:buFont typeface="Roboto"/>
              <a:buChar char="●"/>
            </a:pPr>
            <a:r>
              <a:rPr lang="en-US">
                <a:solidFill>
                  <a:srgbClr val="19172A"/>
                </a:solidFill>
                <a:highlight>
                  <a:srgbClr val="FFFFFF"/>
                </a:highlight>
                <a:latin typeface="Roboto"/>
                <a:ea typeface="Roboto"/>
                <a:cs typeface="Roboto"/>
                <a:sym typeface="Roboto"/>
              </a:rPr>
              <a:t>Overall rating of 4.8 or higher for your Airbnb listings</a:t>
            </a:r>
            <a:endParaRPr>
              <a:solidFill>
                <a:srgbClr val="19172A"/>
              </a:solidFill>
              <a:highlight>
                <a:srgbClr val="FFFFFF"/>
              </a:highlight>
              <a:latin typeface="Roboto"/>
              <a:ea typeface="Roboto"/>
              <a:cs typeface="Roboto"/>
              <a:sym typeface="Roboto"/>
            </a:endParaRPr>
          </a:p>
          <a:p>
            <a:pPr marL="0" lvl="0" indent="0" algn="l" rtl="0">
              <a:spcBef>
                <a:spcPts val="1400"/>
              </a:spcBef>
              <a:spcAft>
                <a:spcPts val="0"/>
              </a:spcAft>
              <a:buNone/>
            </a:pPr>
            <a:r>
              <a:rPr lang="en-US"/>
              <a:t>Although the R^2 squared </a:t>
            </a:r>
            <a:r>
              <a:rPr lang="en-US" err="1"/>
              <a:t>isnt</a:t>
            </a:r>
            <a:r>
              <a:rPr lang="en-US"/>
              <a:t> the highest, the coefficients tell us factors that influence the average rating.</a:t>
            </a:r>
            <a:endParaRPr/>
          </a:p>
        </p:txBody>
      </p:sp>
      <p:sp>
        <p:nvSpPr>
          <p:cNvPr id="452" name="Google Shape;452;g26317941341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38fa4a6e5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a38fa4a6e5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62c8edbad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62c8edbad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6317941341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28600" algn="l" rtl="0">
              <a:lnSpc>
                <a:spcPct val="115000"/>
              </a:lnSpc>
              <a:spcBef>
                <a:spcPts val="1500"/>
              </a:spcBef>
              <a:spcAft>
                <a:spcPts val="0"/>
              </a:spcAft>
              <a:buClr>
                <a:schemeClr val="dk1"/>
              </a:buClr>
              <a:buSzPts val="1200"/>
              <a:buFont typeface="Roboto"/>
              <a:buNone/>
            </a:pPr>
            <a:r>
              <a:rPr lang="en-US" b="1">
                <a:latin typeface="Roboto"/>
                <a:ea typeface="Roboto"/>
                <a:cs typeface="Roboto"/>
                <a:sym typeface="Roboto"/>
              </a:rPr>
              <a:t>Location Influence and Neighborhood Characteristics:</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Variables Involved: </a:t>
            </a:r>
            <a:r>
              <a:rPr lang="en-US" err="1">
                <a:latin typeface="Roboto"/>
                <a:ea typeface="Roboto"/>
                <a:cs typeface="Roboto"/>
                <a:sym typeface="Roboto"/>
              </a:rPr>
              <a:t>Neighborhood_River_North</a:t>
            </a:r>
            <a:r>
              <a:rPr lang="en-US">
                <a:latin typeface="Roboto"/>
                <a:ea typeface="Roboto"/>
                <a:cs typeface="Roboto"/>
                <a:sym typeface="Roboto"/>
              </a:rPr>
              <a:t>, </a:t>
            </a:r>
            <a:r>
              <a:rPr lang="en-US" err="1">
                <a:latin typeface="Roboto"/>
                <a:ea typeface="Roboto"/>
                <a:cs typeface="Roboto"/>
                <a:sym typeface="Roboto"/>
              </a:rPr>
              <a:t>Neighborhood_Auburn_Gresham</a:t>
            </a:r>
            <a:r>
              <a:rPr lang="en-US">
                <a:latin typeface="Roboto"/>
                <a:ea typeface="Roboto"/>
                <a:cs typeface="Roboto"/>
                <a:sym typeface="Roboto"/>
              </a:rPr>
              <a:t>, </a:t>
            </a:r>
            <a:r>
              <a:rPr lang="en-US" err="1">
                <a:latin typeface="Roboto"/>
                <a:ea typeface="Roboto"/>
                <a:cs typeface="Roboto"/>
                <a:sym typeface="Roboto"/>
              </a:rPr>
              <a:t>Neighborhood_Washington</a:t>
            </a:r>
            <a:r>
              <a:rPr lang="en-US">
                <a:latin typeface="Roboto"/>
                <a:ea typeface="Roboto"/>
                <a:cs typeface="Roboto"/>
                <a:sym typeface="Roboto"/>
              </a:rPr>
              <a:t> Height.</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Implication: These variables highlight the significant impact of location on business performance. Different neighborhoods may have varied appeal to guests based on factors like safety, proximity to attractions, local amenities, and overall reputation. For instance, River North might attract a different demographic compared to Auburn Gresham or Washington Height. Understanding these neighborhood characteristics can guide targeted marketing strategies, appropriate pricing, and service offerings tailored to the expected guest profiles of each area.</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Property Type and Guest Expectations:</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Variable Involved: Property </a:t>
            </a:r>
            <a:r>
              <a:rPr lang="en-US" err="1">
                <a:latin typeface="Roboto"/>
                <a:ea typeface="Roboto"/>
                <a:cs typeface="Roboto"/>
                <a:sym typeface="Roboto"/>
              </a:rPr>
              <a:t>Type_Room</a:t>
            </a:r>
            <a:r>
              <a:rPr lang="en-US">
                <a:latin typeface="Roboto"/>
                <a:ea typeface="Roboto"/>
                <a:cs typeface="Roboto"/>
                <a:sym typeface="Roboto"/>
              </a:rPr>
              <a:t> in aparthotel.</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Implication: The type of property being offered (in this case, a room in an aparthotel) sets certain expectations for guests regarding amenities, space, privacy, and service level. This influences the kind of guests attracted (e.g., business travelers, couples, tourists) and their satisfaction. Understanding how the property type aligns with guest needs and expectations is crucial for optimizing occupancy rates, pricing strategies, and guest experience.</a:t>
            </a:r>
            <a:endParaRPr>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en-US" b="1">
                <a:latin typeface="Roboto"/>
                <a:ea typeface="Roboto"/>
                <a:cs typeface="Roboto"/>
                <a:sym typeface="Roboto"/>
              </a:rPr>
              <a:t>Quality of Service and Past Performance:</a:t>
            </a:r>
            <a:endParaRPr b="1">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Variables Involved: </a:t>
            </a:r>
            <a:r>
              <a:rPr lang="en-US" err="1">
                <a:latin typeface="Roboto"/>
                <a:ea typeface="Roboto"/>
                <a:cs typeface="Roboto"/>
                <a:sym typeface="Roboto"/>
              </a:rPr>
              <a:t>rating_ave_pastYear</a:t>
            </a:r>
            <a:r>
              <a:rPr lang="en-US">
                <a:latin typeface="Roboto"/>
                <a:ea typeface="Roboto"/>
                <a:cs typeface="Roboto"/>
                <a:sym typeface="Roboto"/>
              </a:rPr>
              <a:t>, prev_prop_5_StarReviews_pastYear.</a:t>
            </a:r>
            <a:endParaRPr>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Implication: These metrics are critical indicators of service quality and past performance. A high average rating and a substantial number of 5-star reviews from the previous year suggest a high level of guest satisfaction, which can be a strong selling point. This historical performance data can be leveraged in marketing efforts and can guide future improvements. It's important to maintain or enhance this level of service quality to ensure repeat business and positive word-of-mouth recommendations.</a:t>
            </a:r>
            <a:endParaRPr>
              <a:latin typeface="Roboto"/>
              <a:ea typeface="Roboto"/>
              <a:cs typeface="Roboto"/>
              <a:sym typeface="Roboto"/>
            </a:endParaRPr>
          </a:p>
          <a:p>
            <a:pPr marL="0" lvl="0" indent="0" algn="l" rtl="0">
              <a:spcBef>
                <a:spcPts val="1500"/>
              </a:spcBef>
              <a:spcAft>
                <a:spcPts val="0"/>
              </a:spcAft>
              <a:buNone/>
            </a:pPr>
            <a:endParaRPr b="1">
              <a:latin typeface="Roboto"/>
              <a:ea typeface="Roboto"/>
              <a:cs typeface="Roboto"/>
              <a:sym typeface="Roboto"/>
            </a:endParaRPr>
          </a:p>
        </p:txBody>
      </p:sp>
      <p:sp>
        <p:nvSpPr>
          <p:cNvPr id="483" name="Google Shape;483;g26317941341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317941341_0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 my ratings </a:t>
            </a:r>
            <a:r>
              <a:rPr lang="en-US" err="1"/>
              <a:t>matter?Is</a:t>
            </a:r>
            <a:r>
              <a:rPr lang="en-US"/>
              <a:t> a 2 star rating bad? -&gt; What major factors can help me increase my rating? -&gt;   </a:t>
            </a:r>
            <a:endParaRPr/>
          </a:p>
        </p:txBody>
      </p:sp>
      <p:sp>
        <p:nvSpPr>
          <p:cNvPr id="497" name="Google Shape;497;g26317941341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62db60ca1e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262db60ca1e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62db60ca1e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262db60ca1e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62c8edbada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There are several psychological and cognitive factors that contribute to the decrease in motivation when faced with a very difficult task:</a:t>
            </a:r>
            <a:endParaRPr/>
          </a:p>
          <a:p>
            <a:pPr marL="0" lvl="0" indent="0" algn="l" rtl="0">
              <a:lnSpc>
                <a:spcPct val="115000"/>
              </a:lnSpc>
              <a:spcBef>
                <a:spcPts val="1200"/>
              </a:spcBef>
              <a:spcAft>
                <a:spcPts val="0"/>
              </a:spcAft>
              <a:buClr>
                <a:schemeClr val="dk1"/>
              </a:buClr>
              <a:buSzPts val="1100"/>
              <a:buFont typeface="Arial"/>
              <a:buNone/>
            </a:pPr>
            <a:r>
              <a:rPr lang="en-US"/>
              <a:t>1. Perceived competence: When we encounter a task that seems overwhelmingly difficult, we often doubt our ability to complete it successfully. This low self-efficacy can lead to feelings of helplessness and hopelessness, making us less motivated to even attempt the task.</a:t>
            </a:r>
            <a:endParaRPr/>
          </a:p>
          <a:p>
            <a:pPr marL="0" lvl="0" indent="0" algn="l" rtl="0">
              <a:lnSpc>
                <a:spcPct val="115000"/>
              </a:lnSpc>
              <a:spcBef>
                <a:spcPts val="1200"/>
              </a:spcBef>
              <a:spcAft>
                <a:spcPts val="0"/>
              </a:spcAft>
              <a:buClr>
                <a:schemeClr val="dk1"/>
              </a:buClr>
              <a:buSzPts val="1100"/>
              <a:buFont typeface="Arial"/>
              <a:buNone/>
            </a:pPr>
            <a:r>
              <a:rPr lang="en-US"/>
              <a:t>2. Goal discrepancy: Very difficult goals can create a large discrepancy between our current state and the desired outcome. This large gap can be discouraging and make the task feel insurmountable, leading to a decrease in motivation.</a:t>
            </a:r>
            <a:endParaRPr/>
          </a:p>
          <a:p>
            <a:pPr marL="0" lvl="0" indent="0" algn="l" rtl="0">
              <a:lnSpc>
                <a:spcPct val="115000"/>
              </a:lnSpc>
              <a:spcBef>
                <a:spcPts val="1200"/>
              </a:spcBef>
              <a:spcAft>
                <a:spcPts val="0"/>
              </a:spcAft>
              <a:buNone/>
            </a:pPr>
            <a:r>
              <a:rPr lang="en-US"/>
              <a:t>3. Extrinsic vs. intrinsic motivation: Difficult tasks often rely more on extrinsic motivation, like rewards or recognition, rather than intrinsic motivation, like enjoyment or interest. Extrinsic motivators tend to be less powerful and can fade quickly, especially when faced with challenges.</a:t>
            </a:r>
            <a:endParaRPr/>
          </a:p>
          <a:p>
            <a:pPr marL="0" lvl="0" indent="0" algn="l" rtl="0">
              <a:lnSpc>
                <a:spcPct val="115000"/>
              </a:lnSpc>
              <a:spcBef>
                <a:spcPts val="1200"/>
              </a:spcBef>
              <a:spcAft>
                <a:spcPts val="0"/>
              </a:spcAft>
              <a:buNone/>
            </a:pPr>
            <a:r>
              <a:rPr lang="en-US"/>
              <a:t>Sources - </a:t>
            </a:r>
            <a:r>
              <a:rPr lang="en-US">
                <a:solidFill>
                  <a:srgbClr val="E3E3E3"/>
                </a:solidFill>
                <a:highlight>
                  <a:srgbClr val="131314"/>
                </a:highlight>
                <a:latin typeface="Arial"/>
                <a:ea typeface="Arial"/>
                <a:cs typeface="Arial"/>
                <a:sym typeface="Arial"/>
              </a:rPr>
              <a:t>1. Perceived competence:</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2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Bandura, A. (1997). Self-efficacy: The exercise of control. W. H. Freeman and Company.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Schunk, D. H., &amp; Pajares, F. (2002). Self-efficacy theory and conceptions of learning. In Educational psychology: An introduction (pp. 308-339). Routledge.</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None/>
            </a:pPr>
            <a:r>
              <a:rPr lang="en-US">
                <a:solidFill>
                  <a:srgbClr val="E3E3E3"/>
                </a:solidFill>
                <a:highlight>
                  <a:srgbClr val="131314"/>
                </a:highlight>
                <a:latin typeface="Arial"/>
                <a:ea typeface="Arial"/>
                <a:cs typeface="Arial"/>
                <a:sym typeface="Arial"/>
              </a:rPr>
              <a:t>2. Goal discrepancy: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Locke, E. A., &amp; Latham, G. P. (2002). Building a practically useful theory of goal setting and task motivation: A 35-year odyssey. American Psychologist, 57(9), 705.</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Higgins, E. T. (1998). Promotion and prevention: Regulatory focus as a motivational principle. Advances in experimental social psychology, 30(1), 1-46.</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None/>
            </a:pPr>
            <a:r>
              <a:rPr lang="en-US">
                <a:solidFill>
                  <a:srgbClr val="E3E3E3"/>
                </a:solidFill>
                <a:highlight>
                  <a:srgbClr val="131314"/>
                </a:highlight>
                <a:latin typeface="Arial"/>
                <a:ea typeface="Arial"/>
                <a:cs typeface="Arial"/>
                <a:sym typeface="Arial"/>
              </a:rPr>
              <a:t>3. Extrinsic vs. intrinsic motivation: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Deci, E. L., &amp; Ryan, R. M. (1985). Intrinsic motivation and self-determination in human behavior. Plenum Press.</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Ryan, R. M., &amp; Deci, E. L. (2017). Self-determination theory: Basic psychological needs in motivation, development, and wellness. Guilford Publications.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An exclusive membership or exclusive status can lose its exclusivity in several ways: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1. Overgrowth: When the number of members or individuals with the status grows too large, it dilutes the feeling of exclusivity. What was once a small, intimate group becomes larger and less distinctive. Imagine a club that initially had 10 members, each feeling a sense of belonging to a special group. If the membership grows to 100, the feeling of exclusivity is likely to diminish.</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2. Accessibility: If the criteria for joining or attaining the status become easier to meet, it loses its allure. Imagine a luxury brand that initially offered exclusive membership only to high-profile celebrities and CEOs. If they loosen the requirements to include anyone with a certain income level, the exclusivity fades.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3. Loss of differentiation: If other memberships or statuses emerge with similar benefits or privileges, the original exclusive option loses its unique appeal. Imagine a premium airline lounge that once offered unparalleled comfort and personalized service. If other airlines start offering similar experiences, the exclusivity of the first lounge fades.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Sources - </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100"/>
              </a:spcBef>
              <a:spcAft>
                <a:spcPts val="0"/>
              </a:spcAft>
              <a:buNone/>
            </a:pP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 Overgrowth:</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Schriver, K. (2012). The secret lives of clubs: Inside the rituals and rivalries of the world's most exclusive memberships. St. Martin's Press. (Chapter 3: The Perils of Popularity)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"Once a club reaches a certain size, it becomes difficult to maintain the same level of intimacy and exclusivity. New members dilute the sense of belonging, and the club can start to feel more like a generic social gathering place."</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2. Accessibility: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Veblen, T. (1899). The theory of the leisure class. Dover Publications. (Chapter 4: Conspicuous Consumption)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"As the goods or services associated with a particular status become more accessible, they lose their power to signal exclusivity. What was once a symbol of distinction for the wealthy elite becomes attainable by the masses, and its prestige diminishes."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3. Loss of differentiation: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Thompson, C. J. (2005). Strategies for competing in global markets. Routledge. (Chapter 8: Branding and Differentiation)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"In today's competitive landscape, exclusivity alone is not enough to sustain a competitive advantage. Consumers are constantly bombarded with choices, and they are likely to gravitate towards brands or experiences that offer unique value propositions beyond mere exclusivity."</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100"/>
              </a:spcBef>
              <a:spcAft>
                <a:spcPts val="0"/>
              </a:spcAft>
              <a:buNone/>
            </a:pP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528" name="Google Shape;528;g262c8edbad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6317941341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There are several psychological and cognitive factors that contribute to the decrease in motivation when faced with a very difficult task:</a:t>
            </a:r>
            <a:endParaRPr/>
          </a:p>
          <a:p>
            <a:pPr marL="0" lvl="0" indent="0" algn="l" rtl="0">
              <a:lnSpc>
                <a:spcPct val="115000"/>
              </a:lnSpc>
              <a:spcBef>
                <a:spcPts val="1200"/>
              </a:spcBef>
              <a:spcAft>
                <a:spcPts val="0"/>
              </a:spcAft>
              <a:buClr>
                <a:schemeClr val="dk1"/>
              </a:buClr>
              <a:buSzPts val="1100"/>
              <a:buFont typeface="Arial"/>
              <a:buNone/>
            </a:pPr>
            <a:r>
              <a:rPr lang="en-US"/>
              <a:t>1. Perceived competence: When we encounter a task that seems overwhelmingly difficult, we often doubt our ability to complete it successfully. This low self-efficacy can lead to feelings of helplessness and hopelessness, making us less motivated to even attempt the task.</a:t>
            </a:r>
            <a:endParaRPr/>
          </a:p>
          <a:p>
            <a:pPr marL="0" lvl="0" indent="0" algn="l" rtl="0">
              <a:lnSpc>
                <a:spcPct val="115000"/>
              </a:lnSpc>
              <a:spcBef>
                <a:spcPts val="1200"/>
              </a:spcBef>
              <a:spcAft>
                <a:spcPts val="0"/>
              </a:spcAft>
              <a:buClr>
                <a:schemeClr val="dk1"/>
              </a:buClr>
              <a:buSzPts val="1100"/>
              <a:buFont typeface="Arial"/>
              <a:buNone/>
            </a:pPr>
            <a:r>
              <a:rPr lang="en-US"/>
              <a:t>2. Goal discrepancy: Very difficult goals can create a large discrepancy between our current state and the desired outcome. This large gap can be discouraging and make the task feel insurmountable, leading to a decrease in motivation.</a:t>
            </a:r>
            <a:endParaRPr/>
          </a:p>
          <a:p>
            <a:pPr marL="0" lvl="0" indent="0" algn="l" rtl="0">
              <a:lnSpc>
                <a:spcPct val="115000"/>
              </a:lnSpc>
              <a:spcBef>
                <a:spcPts val="1200"/>
              </a:spcBef>
              <a:spcAft>
                <a:spcPts val="0"/>
              </a:spcAft>
              <a:buNone/>
            </a:pPr>
            <a:r>
              <a:rPr lang="en-US"/>
              <a:t>3. Extrinsic vs. intrinsic motivation: Difficult tasks often rely more on extrinsic motivation, like rewards or recognition, rather than intrinsic motivation, like enjoyment or interest. Extrinsic motivators tend to be less powerful and can fade quickly, especially when faced with challenges.</a:t>
            </a:r>
            <a:endParaRPr/>
          </a:p>
          <a:p>
            <a:pPr marL="0" lvl="0" indent="0" algn="l" rtl="0">
              <a:lnSpc>
                <a:spcPct val="115000"/>
              </a:lnSpc>
              <a:spcBef>
                <a:spcPts val="1200"/>
              </a:spcBef>
              <a:spcAft>
                <a:spcPts val="0"/>
              </a:spcAft>
              <a:buNone/>
            </a:pPr>
            <a:r>
              <a:rPr lang="en-US"/>
              <a:t>Sources - </a:t>
            </a:r>
            <a:r>
              <a:rPr lang="en-US">
                <a:solidFill>
                  <a:srgbClr val="E3E3E3"/>
                </a:solidFill>
                <a:highlight>
                  <a:srgbClr val="131314"/>
                </a:highlight>
                <a:latin typeface="Arial"/>
                <a:ea typeface="Arial"/>
                <a:cs typeface="Arial"/>
                <a:sym typeface="Arial"/>
              </a:rPr>
              <a:t>1. Perceived competence:</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2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Bandura, A. (1997). Self-efficacy: The exercise of control. W. H. Freeman and Company.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Schunk, D. H., &amp; Pajares, F. (2002). Self-efficacy theory and conceptions of learning. In Educational psychology: An introduction (pp. 308-339). Routledge.</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None/>
            </a:pPr>
            <a:r>
              <a:rPr lang="en-US">
                <a:solidFill>
                  <a:srgbClr val="E3E3E3"/>
                </a:solidFill>
                <a:highlight>
                  <a:srgbClr val="131314"/>
                </a:highlight>
                <a:latin typeface="Arial"/>
                <a:ea typeface="Arial"/>
                <a:cs typeface="Arial"/>
                <a:sym typeface="Arial"/>
              </a:rPr>
              <a:t>2. Goal discrepancy: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Locke, E. A., &amp; Latham, G. P. (2002). Building a practically useful theory of goal setting and task motivation: A 35-year odyssey. American Psychologist, 57(9), 705.</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Higgins, E. T. (1998). Promotion and prevention: Regulatory focus as a motivational principle. Advances in experimental social psychology, 30(1), 1-46.</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None/>
            </a:pPr>
            <a:r>
              <a:rPr lang="en-US">
                <a:solidFill>
                  <a:srgbClr val="E3E3E3"/>
                </a:solidFill>
                <a:highlight>
                  <a:srgbClr val="131314"/>
                </a:highlight>
                <a:latin typeface="Arial"/>
                <a:ea typeface="Arial"/>
                <a:cs typeface="Arial"/>
                <a:sym typeface="Arial"/>
              </a:rPr>
              <a:t>3. Extrinsic vs. intrinsic motivation: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Deci, E. L., &amp; Ryan, R. M. (1985). Intrinsic motivation and self-determination in human behavior. Plenum Press.</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Ryan, R. M., &amp; Deci, E. L. (2017). Self-determination theory: Basic psychological needs in motivation, development, and wellness. Guilford Publications.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An exclusive membership or exclusive status can lose its exclusivity in several ways: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1. Overgrowth: When the number of members or individuals with the status grows too large, it dilutes the feeling of exclusivity. What was once a small, intimate group becomes larger and less distinctive. Imagine a club that initially had 10 members, each feeling a sense of belonging to a special group. If the membership grows to 100, the feeling of exclusivity is likely to diminish.</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2. Accessibility: If the criteria for joining or attaining the status become easier to meet, it loses its allure. Imagine a luxury brand that initially offered exclusive membership only to high-profile celebrities and CEOs. If they loosen the requirements to include anyone with a certain income level, the exclusivity fades.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3. Loss of differentiation: If other memberships or statuses emerge with similar benefits or privileges, the original exclusive option loses its unique appeal. Imagine a premium airline lounge that once offered unparalleled comfort and personalized service. If other airlines start offering similar experiences, the exclusivity of the first lounge fades.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None/>
            </a:pPr>
            <a:r>
              <a:rPr lang="en-US">
                <a:solidFill>
                  <a:srgbClr val="E3E3E3"/>
                </a:solidFill>
                <a:highlight>
                  <a:srgbClr val="131314"/>
                </a:highlight>
                <a:latin typeface="Arial"/>
                <a:ea typeface="Arial"/>
                <a:cs typeface="Arial"/>
                <a:sym typeface="Arial"/>
              </a:rPr>
              <a:t>Sources - </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100"/>
              </a:spcBef>
              <a:spcAft>
                <a:spcPts val="0"/>
              </a:spcAft>
              <a:buNone/>
            </a:pP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 Overgrowth:</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Schriver, K. (2012). The secret lives of clubs: Inside the rituals and rivalries of the world's most exclusive memberships. St. Martin's Press. (Chapter 3: The Perils of Popularity)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"Once a club reaches a certain size, it becomes difficult to maintain the same level of intimacy and exclusivity. New members dilute the sense of belonging, and the club can start to feel more like a generic social gathering place."</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2. Accessibility:</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Veblen, T. (1899). The theory of the leisure class. Dover Publications. (Chapter 4: Conspicuous Consumption)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"As the goods or services associated with a particular status become more accessible, they lose their power to signal exclusivity. What was once a symbol of distinction for the wealthy elite becomes attainable by the masses, and its prestige diminishes."</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r>
              <a:rPr lang="en-US">
                <a:solidFill>
                  <a:srgbClr val="E3E3E3"/>
                </a:solidFill>
                <a:highlight>
                  <a:srgbClr val="131314"/>
                </a:highlight>
                <a:latin typeface="Arial"/>
                <a:ea typeface="Arial"/>
                <a:cs typeface="Arial"/>
                <a:sym typeface="Arial"/>
              </a:rPr>
              <a:t>3. Loss of differentiation: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180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Source: Thompson, C. J. (2005). Strategies for competing in global markets. Routledge. (Chapter 8: Branding and Differentiation)</a:t>
            </a:r>
            <a:endParaRPr>
              <a:solidFill>
                <a:srgbClr val="E3E3E3"/>
              </a:solidFill>
              <a:highlight>
                <a:srgbClr val="131314"/>
              </a:highlight>
              <a:latin typeface="Arial"/>
              <a:ea typeface="Arial"/>
              <a:cs typeface="Arial"/>
              <a:sym typeface="Arial"/>
            </a:endParaRPr>
          </a:p>
          <a:p>
            <a:pPr marL="457200" lvl="0" indent="-304800" algn="l" rtl="0">
              <a:lnSpc>
                <a:spcPct val="115000"/>
              </a:lnSpc>
              <a:spcBef>
                <a:spcPts val="0"/>
              </a:spcBef>
              <a:spcAft>
                <a:spcPts val="0"/>
              </a:spcAft>
              <a:buClr>
                <a:srgbClr val="E3E3E3"/>
              </a:buClr>
              <a:buSzPts val="1200"/>
              <a:buChar char="●"/>
            </a:pPr>
            <a:r>
              <a:rPr lang="en-US">
                <a:solidFill>
                  <a:srgbClr val="E3E3E3"/>
                </a:solidFill>
                <a:highlight>
                  <a:srgbClr val="131314"/>
                </a:highlight>
                <a:latin typeface="Arial"/>
                <a:ea typeface="Arial"/>
                <a:cs typeface="Arial"/>
                <a:sym typeface="Arial"/>
              </a:rPr>
              <a:t>Quote: "In today's competitive landscape, exclusivity alone is not enough to sustain a competitive advantage. Consumers are constantly bombarded with choices, and they are likely to gravitate towards brands or experiences that offer unique value propositions beyond mere exclusivity."</a:t>
            </a:r>
            <a:endParaRPr>
              <a:solidFill>
                <a:srgbClr val="E3E3E3"/>
              </a:solidFill>
              <a:highlight>
                <a:srgbClr val="131314"/>
              </a:highlight>
              <a:latin typeface="Arial"/>
              <a:ea typeface="Arial"/>
              <a:cs typeface="Arial"/>
              <a:sym typeface="Arial"/>
            </a:endParaRPr>
          </a:p>
          <a:p>
            <a:pPr marL="0" lvl="0" indent="0" algn="l" rtl="0">
              <a:lnSpc>
                <a:spcPct val="115000"/>
              </a:lnSpc>
              <a:spcBef>
                <a:spcPts val="1100"/>
              </a:spcBef>
              <a:spcAft>
                <a:spcPts val="0"/>
              </a:spcAft>
              <a:buNone/>
            </a:pPr>
            <a:endParaRPr>
              <a:solidFill>
                <a:srgbClr val="E3E3E3"/>
              </a:solidFill>
              <a:highlight>
                <a:srgbClr val="131314"/>
              </a:highlight>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538" name="Google Shape;538;g26317941341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6317941341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Roboto"/>
                <a:ea typeface="Roboto"/>
                <a:cs typeface="Roboto"/>
                <a:sym typeface="Roboto"/>
              </a:rPr>
              <a:t>As we navigate the evolving landscape of the shared economy, Airbnb can take proactive step by certifying property management agencies. </a:t>
            </a:r>
            <a:br>
              <a:rPr lang="en-US">
                <a:solidFill>
                  <a:srgbClr val="D1D5DB"/>
                </a:solidFill>
                <a:highlight>
                  <a:srgbClr val="343541"/>
                </a:highlight>
                <a:latin typeface="Roboto"/>
                <a:ea typeface="Roboto"/>
                <a:cs typeface="Roboto"/>
                <a:sym typeface="Roboto"/>
              </a:rPr>
            </a:br>
            <a:br>
              <a:rPr lang="en-US">
                <a:solidFill>
                  <a:srgbClr val="D1D5DB"/>
                </a:solidFill>
                <a:highlight>
                  <a:srgbClr val="343541"/>
                </a:highlight>
                <a:latin typeface="Roboto"/>
                <a:ea typeface="Roboto"/>
                <a:cs typeface="Roboto"/>
                <a:sym typeface="Roboto"/>
              </a:rPr>
            </a:br>
            <a:r>
              <a:rPr lang="en-US">
                <a:latin typeface="Roboto"/>
                <a:ea typeface="Roboto"/>
                <a:cs typeface="Roboto"/>
                <a:sym typeface="Roboto"/>
              </a:rPr>
              <a:t>Often, these agencies the unseen engines keep the Airbnb ecosystem running smoothly. By recognizing and certifying these agencies, Airbnb is leveraging these hidden players to reinforce and control the value chain from end to end.</a:t>
            </a:r>
            <a:endParaRPr>
              <a:latin typeface="Roboto"/>
              <a:ea typeface="Roboto"/>
              <a:cs typeface="Roboto"/>
              <a:sym typeface="Roboto"/>
            </a:endParaRPr>
          </a:p>
          <a:p>
            <a:pPr marL="0" lvl="0" indent="0" algn="l" rtl="0">
              <a:spcBef>
                <a:spcPts val="0"/>
              </a:spcBef>
              <a:spcAft>
                <a:spcPts val="0"/>
              </a:spcAft>
              <a:buNone/>
            </a:pPr>
            <a:endParaRPr>
              <a:solidFill>
                <a:srgbClr val="D1D5DB"/>
              </a:solidFill>
              <a:highlight>
                <a:srgbClr val="343541"/>
              </a:highlight>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The certification process for property management agencies creates a standardized level of service and quality. It translates into a more consistent and reliable experience for guests, which is crucial for Airbnb's brand reputation.</a:t>
            </a:r>
            <a:br>
              <a:rPr lang="en-US">
                <a:solidFill>
                  <a:srgbClr val="D1D5DB"/>
                </a:solidFill>
                <a:highlight>
                  <a:srgbClr val="343541"/>
                </a:highlight>
                <a:latin typeface="Roboto"/>
                <a:ea typeface="Roboto"/>
                <a:cs typeface="Roboto"/>
                <a:sym typeface="Roboto"/>
              </a:rPr>
            </a:br>
            <a:br>
              <a:rPr lang="en-US">
                <a:solidFill>
                  <a:srgbClr val="D1D5DB"/>
                </a:solidFill>
                <a:highlight>
                  <a:srgbClr val="343541"/>
                </a:highlight>
                <a:latin typeface="Roboto"/>
                <a:ea typeface="Roboto"/>
                <a:cs typeface="Roboto"/>
                <a:sym typeface="Roboto"/>
              </a:rPr>
            </a:br>
            <a:r>
              <a:rPr lang="en-US">
                <a:latin typeface="Roboto"/>
                <a:ea typeface="Roboto"/>
                <a:cs typeface="Roboto"/>
                <a:sym typeface="Roboto"/>
              </a:rPr>
              <a:t>In the next slide, I’ll be walking you through the value chain on how this is beneficial </a:t>
            </a:r>
            <a:endParaRPr>
              <a:latin typeface="Roboto"/>
              <a:ea typeface="Roboto"/>
              <a:cs typeface="Roboto"/>
              <a:sym typeface="Roboto"/>
            </a:endParaRPr>
          </a:p>
        </p:txBody>
      </p:sp>
      <p:sp>
        <p:nvSpPr>
          <p:cNvPr id="549" name="Google Shape;549;g2631794134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6317941341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Roboto"/>
                <a:ea typeface="Roboto"/>
                <a:cs typeface="Roboto"/>
                <a:sym typeface="Roboto"/>
              </a:rPr>
              <a:t>Money flow:</a:t>
            </a:r>
            <a:r>
              <a:rPr lang="en-US">
                <a:latin typeface="Roboto"/>
                <a:ea typeface="Roboto"/>
                <a:cs typeface="Roboto"/>
                <a:sym typeface="Roboto"/>
              </a:rPr>
              <a:t> </a:t>
            </a: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Superhost agencies can help to optimize the pricing strategies for listings, potentially increasing revenue for property owners and, by extension, Airbnb, which takes a commission. Additionally, They can provide financial management services to property owners, ensuring a steady and optimized flow of income from consumers to hosts and then to agencies for their services.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US" b="1">
                <a:latin typeface="Roboto"/>
                <a:ea typeface="Roboto"/>
                <a:cs typeface="Roboto"/>
                <a:sym typeface="Roboto"/>
              </a:rPr>
              <a:t>Product/ Services:</a:t>
            </a:r>
            <a:r>
              <a:rPr lang="en-US">
                <a:latin typeface="Roboto"/>
                <a:ea typeface="Roboto"/>
                <a:cs typeface="Roboto"/>
                <a:sym typeface="Roboto"/>
              </a:rPr>
              <a:t> </a:t>
            </a: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Agencies ensure that the properties meet and exceed the standards expected by consumers, which is essential for retaining the trust and satisfaction. They can offer additional services such as professional cleaning, high-quality amenities, and local experiences, which can enhance the value of the product flowing back to consumers.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US" b="1">
                <a:latin typeface="Roboto"/>
                <a:ea typeface="Roboto"/>
                <a:cs typeface="Roboto"/>
                <a:sym typeface="Roboto"/>
              </a:rPr>
              <a:t>Information Flow:</a:t>
            </a:r>
            <a:endParaRPr b="1">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These agencies facilitate a seamless flow of information by gathering feedback from consumers and communicating it to property owners and Airbnb, helping to improve service quality.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562" name="Google Shape;562;g26317941341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6317941341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6317941341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Roboto"/>
                <a:ea typeface="Roboto"/>
                <a:cs typeface="Roboto"/>
                <a:sym typeface="Roboto"/>
              </a:rPr>
              <a:t>Conclusion:</a:t>
            </a: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As consultants we hope to equip Airbnb and its hosts with data-driven strategies to enhance listing performance, increase revenue, and improve guest experiences. By leveraging insights from the analysis, Airbnb can also tailor its support and resources to areas where hosts need the most help in achieving Superhost status.</a:t>
            </a:r>
            <a:endParaRPr>
              <a:latin typeface="Roboto"/>
              <a:ea typeface="Roboto"/>
              <a:cs typeface="Roboto"/>
              <a:sym typeface="Roboto"/>
            </a:endParaRPr>
          </a:p>
        </p:txBody>
      </p:sp>
      <p:sp>
        <p:nvSpPr>
          <p:cNvPr id="667" name="Google Shape;667;g26317941341_0_4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497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317941341_0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 my ratings </a:t>
            </a:r>
            <a:r>
              <a:rPr lang="en-US" err="1"/>
              <a:t>matter?Is</a:t>
            </a:r>
            <a:r>
              <a:rPr lang="en-US"/>
              <a:t> a 2 star rating bad? -&gt; What major factors can help me increase my rating? -&gt;   </a:t>
            </a:r>
            <a:endParaRPr/>
          </a:p>
        </p:txBody>
      </p:sp>
      <p:sp>
        <p:nvSpPr>
          <p:cNvPr id="497" name="Google Shape;497;g26317941341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462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411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655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044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07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62dd937bcb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g262dd937bc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984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62dd937bcb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g262dd937bc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830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62dd937bcb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g262dd937bc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2dd937bcb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262dd937bc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2c8edbada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Roboto"/>
                <a:ea typeface="Roboto"/>
                <a:cs typeface="Roboto"/>
                <a:sym typeface="Roboto"/>
              </a:rPr>
              <a:t>They are Hosts who embody the highest standards of Airbnb hosting, consistently receiving top ratings, and their properties are the gold standard for what it means to be a part of Airbnb.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As of 2018, Chicago boasts over 10,000 active Superhosts. This figure isn’t just a number—it's a testament to the quality and dedication prevalent amongst our local Airbnb community. These hosts have maintained an impressive average property rating of 97.2%</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44" name="Google Shape;244;g262c8edbada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62c8edbada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Roboto"/>
                <a:ea typeface="Roboto"/>
                <a:cs typeface="Roboto"/>
                <a:sym typeface="Roboto"/>
              </a:rPr>
              <a:t>The data shows that Superhosts consistently outperform regular hosts in terms of revenue. This is indicative of the value that guests place on the quality of service and experience provided by Superhosts. For example, in the third quarter of 2016, Superhosts earned, on average, $3,196 while regular hosts earned $2,529.</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Deeping a little diver in to the data, we can observe the impact of seasonality on hosting revenue. However, despite these seasonal variations, Superhosts seem to mitigate the downturns more effectively, likely due to their established reputation and loyal customer base.</a:t>
            </a:r>
            <a:endParaRPr>
              <a:latin typeface="Roboto"/>
              <a:ea typeface="Roboto"/>
              <a:cs typeface="Roboto"/>
              <a:sym typeface="Roboto"/>
            </a:endParaRPr>
          </a:p>
        </p:txBody>
      </p:sp>
      <p:sp>
        <p:nvSpPr>
          <p:cNvPr id="261" name="Google Shape;261;g262c8edbada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62c8d4dd76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262c8d4dd76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74"/>
        <p:cNvGrpSpPr/>
        <p:nvPr/>
      </p:nvGrpSpPr>
      <p:grpSpPr>
        <a:xfrm>
          <a:off x="0" y="0"/>
          <a:ext cx="0" cy="0"/>
          <a:chOff x="0" y="0"/>
          <a:chExt cx="0" cy="0"/>
        </a:xfrm>
      </p:grpSpPr>
      <p:sp>
        <p:nvSpPr>
          <p:cNvPr id="75" name="Google Shape;75;p11"/>
          <p:cNvSpPr>
            <a:spLocks noGrp="1"/>
          </p:cNvSpPr>
          <p:nvPr>
            <p:ph type="pic" idx="2"/>
          </p:nvPr>
        </p:nvSpPr>
        <p:spPr>
          <a:xfrm>
            <a:off x="1" y="4516850"/>
            <a:ext cx="12192000" cy="2341150"/>
          </a:xfrm>
          <a:prstGeom prst="rect">
            <a:avLst/>
          </a:prstGeom>
          <a:noFill/>
          <a:ln>
            <a:noFill/>
          </a:ln>
        </p:spPr>
      </p:sp>
      <p:sp>
        <p:nvSpPr>
          <p:cNvPr id="76" name="Google Shape;76;p11"/>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11"/>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11"/>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82"/>
        <p:cNvGrpSpPr/>
        <p:nvPr/>
      </p:nvGrpSpPr>
      <p:grpSpPr>
        <a:xfrm>
          <a:off x="0" y="0"/>
          <a:ext cx="0" cy="0"/>
          <a:chOff x="0" y="0"/>
          <a:chExt cx="0" cy="0"/>
        </a:xfrm>
      </p:grpSpPr>
      <p:sp>
        <p:nvSpPr>
          <p:cNvPr id="83" name="Google Shape;83;p12"/>
          <p:cNvSpPr>
            <a:spLocks noGrp="1"/>
          </p:cNvSpPr>
          <p:nvPr>
            <p:ph type="pic" idx="2"/>
          </p:nvPr>
        </p:nvSpPr>
        <p:spPr>
          <a:xfrm>
            <a:off x="9804431" y="2069769"/>
            <a:ext cx="1260764" cy="1260764"/>
          </a:xfrm>
          <a:prstGeom prst="rect">
            <a:avLst/>
          </a:prstGeom>
          <a:noFill/>
          <a:ln>
            <a:noFill/>
          </a:ln>
        </p:spPr>
      </p:sp>
      <p:sp>
        <p:nvSpPr>
          <p:cNvPr id="84" name="Google Shape;84;p12"/>
          <p:cNvSpPr>
            <a:spLocks noGrp="1"/>
          </p:cNvSpPr>
          <p:nvPr>
            <p:ph type="pic" idx="3"/>
          </p:nvPr>
        </p:nvSpPr>
        <p:spPr>
          <a:xfrm>
            <a:off x="6922686" y="2069769"/>
            <a:ext cx="1260764" cy="1260764"/>
          </a:xfrm>
          <a:prstGeom prst="rect">
            <a:avLst/>
          </a:prstGeom>
          <a:noFill/>
          <a:ln>
            <a:noFill/>
          </a:ln>
        </p:spPr>
      </p:sp>
      <p:sp>
        <p:nvSpPr>
          <p:cNvPr id="85" name="Google Shape;85;p12"/>
          <p:cNvSpPr>
            <a:spLocks noGrp="1"/>
          </p:cNvSpPr>
          <p:nvPr>
            <p:ph type="pic" idx="4"/>
          </p:nvPr>
        </p:nvSpPr>
        <p:spPr>
          <a:xfrm>
            <a:off x="4018053" y="2069769"/>
            <a:ext cx="1260764" cy="1260764"/>
          </a:xfrm>
          <a:prstGeom prst="rect">
            <a:avLst/>
          </a:prstGeom>
          <a:noFill/>
          <a:ln>
            <a:noFill/>
          </a:ln>
        </p:spPr>
      </p:sp>
      <p:sp>
        <p:nvSpPr>
          <p:cNvPr id="86" name="Google Shape;86;p12"/>
          <p:cNvSpPr>
            <a:spLocks noGrp="1"/>
          </p:cNvSpPr>
          <p:nvPr>
            <p:ph type="pic" idx="5"/>
          </p:nvPr>
        </p:nvSpPr>
        <p:spPr>
          <a:xfrm>
            <a:off x="1126803" y="2045255"/>
            <a:ext cx="1260764" cy="1260764"/>
          </a:xfrm>
          <a:prstGeom prst="rect">
            <a:avLst/>
          </a:prstGeom>
          <a:noFill/>
          <a:ln>
            <a:noFill/>
          </a:ln>
        </p:spPr>
      </p:sp>
      <p:sp>
        <p:nvSpPr>
          <p:cNvPr id="87" name="Google Shape;87;p12"/>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12"/>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2"/>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93"/>
        <p:cNvGrpSpPr/>
        <p:nvPr/>
      </p:nvGrpSpPr>
      <p:grpSpPr>
        <a:xfrm>
          <a:off x="0" y="0"/>
          <a:ext cx="0" cy="0"/>
          <a:chOff x="0" y="0"/>
          <a:chExt cx="0" cy="0"/>
        </a:xfrm>
      </p:grpSpPr>
      <p:sp>
        <p:nvSpPr>
          <p:cNvPr id="94" name="Google Shape;94;p13"/>
          <p:cNvSpPr>
            <a:spLocks noGrp="1"/>
          </p:cNvSpPr>
          <p:nvPr>
            <p:ph type="pic" idx="2"/>
          </p:nvPr>
        </p:nvSpPr>
        <p:spPr>
          <a:xfrm>
            <a:off x="1108158" y="2496911"/>
            <a:ext cx="1137426" cy="1137426"/>
          </a:xfrm>
          <a:prstGeom prst="rect">
            <a:avLst/>
          </a:prstGeom>
          <a:noFill/>
          <a:ln>
            <a:noFill/>
          </a:ln>
        </p:spPr>
      </p:sp>
      <p:sp>
        <p:nvSpPr>
          <p:cNvPr id="95" name="Google Shape;95;p13"/>
          <p:cNvSpPr>
            <a:spLocks noGrp="1"/>
          </p:cNvSpPr>
          <p:nvPr>
            <p:ph type="pic" idx="3"/>
          </p:nvPr>
        </p:nvSpPr>
        <p:spPr>
          <a:xfrm>
            <a:off x="4630002" y="2496911"/>
            <a:ext cx="1137426" cy="1137426"/>
          </a:xfrm>
          <a:prstGeom prst="rect">
            <a:avLst/>
          </a:prstGeom>
          <a:noFill/>
          <a:ln>
            <a:noFill/>
          </a:ln>
        </p:spPr>
      </p:sp>
      <p:sp>
        <p:nvSpPr>
          <p:cNvPr id="96" name="Google Shape;96;p13"/>
          <p:cNvSpPr>
            <a:spLocks noGrp="1"/>
          </p:cNvSpPr>
          <p:nvPr>
            <p:ph type="pic" idx="4"/>
          </p:nvPr>
        </p:nvSpPr>
        <p:spPr>
          <a:xfrm>
            <a:off x="8151845" y="2496911"/>
            <a:ext cx="1137426" cy="1137426"/>
          </a:xfrm>
          <a:prstGeom prst="rect">
            <a:avLst/>
          </a:prstGeom>
          <a:noFill/>
          <a:ln>
            <a:noFill/>
          </a:ln>
        </p:spPr>
      </p:sp>
      <p:sp>
        <p:nvSpPr>
          <p:cNvPr id="97" name="Google Shape;97;p13"/>
          <p:cNvSpPr>
            <a:spLocks noGrp="1"/>
          </p:cNvSpPr>
          <p:nvPr>
            <p:ph type="pic" idx="5"/>
          </p:nvPr>
        </p:nvSpPr>
        <p:spPr>
          <a:xfrm>
            <a:off x="8814038" y="-2"/>
            <a:ext cx="3367314" cy="4818744"/>
          </a:xfrm>
          <a:prstGeom prst="rect">
            <a:avLst/>
          </a:prstGeom>
          <a:noFill/>
          <a:ln>
            <a:noFill/>
          </a:ln>
        </p:spPr>
      </p:sp>
      <p:sp>
        <p:nvSpPr>
          <p:cNvPr id="98" name="Google Shape;98;p13"/>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13"/>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3"/>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04"/>
        <p:cNvGrpSpPr/>
        <p:nvPr/>
      </p:nvGrpSpPr>
      <p:grpSpPr>
        <a:xfrm>
          <a:off x="0" y="0"/>
          <a:ext cx="0" cy="0"/>
          <a:chOff x="0" y="0"/>
          <a:chExt cx="0" cy="0"/>
        </a:xfrm>
      </p:grpSpPr>
      <p:sp>
        <p:nvSpPr>
          <p:cNvPr id="105" name="Google Shape;105;p14"/>
          <p:cNvSpPr>
            <a:spLocks noGrp="1"/>
          </p:cNvSpPr>
          <p:nvPr>
            <p:ph type="pic" idx="2"/>
          </p:nvPr>
        </p:nvSpPr>
        <p:spPr>
          <a:xfrm>
            <a:off x="703260" y="1656660"/>
            <a:ext cx="3804047" cy="4686216"/>
          </a:xfrm>
          <a:prstGeom prst="rect">
            <a:avLst/>
          </a:prstGeom>
          <a:noFill/>
          <a:ln>
            <a:noFill/>
          </a:ln>
        </p:spPr>
      </p:sp>
      <p:sp>
        <p:nvSpPr>
          <p:cNvPr id="106" name="Google Shape;106;p14"/>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14"/>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11"/>
        <p:cNvGrpSpPr/>
        <p:nvPr/>
      </p:nvGrpSpPr>
      <p:grpSpPr>
        <a:xfrm>
          <a:off x="0" y="0"/>
          <a:ext cx="0" cy="0"/>
          <a:chOff x="0" y="0"/>
          <a:chExt cx="0" cy="0"/>
        </a:xfrm>
      </p:grpSpPr>
      <p:sp>
        <p:nvSpPr>
          <p:cNvPr id="112" name="Google Shape;112;p15"/>
          <p:cNvSpPr>
            <a:spLocks noGrp="1"/>
          </p:cNvSpPr>
          <p:nvPr>
            <p:ph type="pic" idx="2"/>
          </p:nvPr>
        </p:nvSpPr>
        <p:spPr>
          <a:xfrm>
            <a:off x="0" y="0"/>
            <a:ext cx="12192000" cy="6858000"/>
          </a:xfrm>
          <a:prstGeom prst="rect">
            <a:avLst/>
          </a:prstGeom>
          <a:noFill/>
          <a:ln>
            <a:noFill/>
          </a:ln>
        </p:spPr>
      </p:sp>
      <p:sp>
        <p:nvSpPr>
          <p:cNvPr id="113" name="Google Shape;11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1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body" idx="1"/>
          </p:nvPr>
        </p:nvSpPr>
        <p:spPr>
          <a:xfrm>
            <a:off x="988758" y="1825625"/>
            <a:ext cx="10214484"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6" name="Google Shape;1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144" name="Google Shape;14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22"/>
        <p:cNvGrpSpPr/>
        <p:nvPr/>
      </p:nvGrpSpPr>
      <p:grpSpPr>
        <a:xfrm>
          <a:off x="0" y="0"/>
          <a:ext cx="0" cy="0"/>
          <a:chOff x="0" y="0"/>
          <a:chExt cx="0" cy="0"/>
        </a:xfrm>
      </p:grpSpPr>
      <p:sp>
        <p:nvSpPr>
          <p:cNvPr id="23" name="Google Shape;23;p3"/>
          <p:cNvSpPr>
            <a:spLocks noGrp="1"/>
          </p:cNvSpPr>
          <p:nvPr>
            <p:ph type="pic" idx="2"/>
          </p:nvPr>
        </p:nvSpPr>
        <p:spPr>
          <a:xfrm>
            <a:off x="0" y="0"/>
            <a:ext cx="12192000" cy="6858000"/>
          </a:xfrm>
          <a:prstGeom prst="rect">
            <a:avLst/>
          </a:prstGeom>
          <a:noFill/>
          <a:ln>
            <a:noFill/>
          </a:ln>
        </p:spPr>
      </p:sp>
      <p:pic>
        <p:nvPicPr>
          <p:cNvPr id="24" name="Google Shape;24;p3"/>
          <p:cNvPicPr preferRelativeResize="0"/>
          <p:nvPr/>
        </p:nvPicPr>
        <p:blipFill rotWithShape="1">
          <a:blip r:embed="rId2">
            <a:alphaModFix/>
          </a:blip>
          <a:srcRect l="12911" t="12973" r="13877" b="12972"/>
          <a:stretch/>
        </p:blipFill>
        <p:spPr>
          <a:xfrm>
            <a:off x="327416" y="264226"/>
            <a:ext cx="661342" cy="731264"/>
          </a:xfrm>
          <a:prstGeom prst="rect">
            <a:avLst/>
          </a:prstGeom>
          <a:noFill/>
          <a:ln>
            <a:noFill/>
          </a:ln>
        </p:spPr>
      </p:pic>
      <p:sp>
        <p:nvSpPr>
          <p:cNvPr id="25" name="Google Shape;25;p3"/>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noFill/>
          <a:ln>
            <a:noFill/>
          </a:ln>
        </p:spPr>
        <p:txBody>
          <a:bodyPr spcFirstLastPara="1" wrap="square" lIns="91425" tIns="45700" rIns="91425" bIns="45700" anchor="t" anchorCtr="0">
            <a:noAutofit/>
          </a:bodyPr>
          <a:lstStyle/>
          <a:p>
            <a:pPr marL="228600" marR="0" lvl="0" indent="-1524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 name="Google Shape;26;p3"/>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 name="Google Shape;27;p3"/>
          <p:cNvSpPr>
            <a:spLocks noGrp="1"/>
          </p:cNvSpPr>
          <p:nvPr>
            <p:ph type="pic" idx="3"/>
          </p:nvPr>
        </p:nvSpPr>
        <p:spPr>
          <a:xfrm>
            <a:off x="9740748" y="2179960"/>
            <a:ext cx="1709871" cy="1832397"/>
          </a:xfrm>
          <a:prstGeom prst="rect">
            <a:avLst/>
          </a:prstGeom>
          <a:noFill/>
          <a:ln>
            <a:noFill/>
          </a:ln>
        </p:spPr>
      </p:sp>
      <p:sp>
        <p:nvSpPr>
          <p:cNvPr id="28" name="Google Shape;28;p3"/>
          <p:cNvSpPr>
            <a:spLocks noGrp="1"/>
          </p:cNvSpPr>
          <p:nvPr>
            <p:ph type="pic" idx="4"/>
          </p:nvPr>
        </p:nvSpPr>
        <p:spPr>
          <a:xfrm>
            <a:off x="6094995" y="2179960"/>
            <a:ext cx="1709871" cy="1832397"/>
          </a:xfrm>
          <a:prstGeom prst="rect">
            <a:avLst/>
          </a:prstGeom>
          <a:noFill/>
          <a:ln>
            <a:noFill/>
          </a:ln>
        </p:spPr>
      </p:sp>
      <p:sp>
        <p:nvSpPr>
          <p:cNvPr id="29" name="Google Shape;29;p3"/>
          <p:cNvSpPr>
            <a:spLocks noGrp="1"/>
          </p:cNvSpPr>
          <p:nvPr>
            <p:ph type="pic" idx="5"/>
          </p:nvPr>
        </p:nvSpPr>
        <p:spPr>
          <a:xfrm>
            <a:off x="2449241" y="2179960"/>
            <a:ext cx="1709871" cy="1832397"/>
          </a:xfrm>
          <a:prstGeom prst="rect">
            <a:avLst/>
          </a:prstGeom>
          <a:noFill/>
          <a:ln>
            <a:noFill/>
          </a:ln>
        </p:spPr>
      </p:sp>
      <p:sp>
        <p:nvSpPr>
          <p:cNvPr id="30" name="Google Shape;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3"/>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1" name="Google Shape;1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2"/>
          <p:cNvSpPr>
            <a:spLocks noGrp="1"/>
          </p:cNvSpPr>
          <p:nvPr>
            <p:ph type="pic" idx="2"/>
          </p:nvPr>
        </p:nvSpPr>
        <p:spPr>
          <a:xfrm>
            <a:off x="5183188" y="987425"/>
            <a:ext cx="6172200" cy="4873625"/>
          </a:xfrm>
          <a:prstGeom prst="rect">
            <a:avLst/>
          </a:prstGeom>
          <a:noFill/>
          <a:ln>
            <a:noFill/>
          </a:ln>
        </p:spPr>
      </p:sp>
      <p:sp>
        <p:nvSpPr>
          <p:cNvPr id="157" name="Google Shape;157;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8" name="Google Shape;1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3"/>
          <p:cNvSpPr txBox="1">
            <a:spLocks noGrp="1"/>
          </p:cNvSpPr>
          <p:nvPr>
            <p:ph type="body" idx="1"/>
          </p:nvPr>
        </p:nvSpPr>
        <p:spPr>
          <a:xfrm rot="5400000">
            <a:off x="3920331" y="-1105948"/>
            <a:ext cx="4351338" cy="102144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4"/>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39"/>
        <p:cNvGrpSpPr/>
        <p:nvPr/>
      </p:nvGrpSpPr>
      <p:grpSpPr>
        <a:xfrm>
          <a:off x="0" y="0"/>
          <a:ext cx="0" cy="0"/>
          <a:chOff x="0" y="0"/>
          <a:chExt cx="0" cy="0"/>
        </a:xfrm>
      </p:grpSpPr>
      <p:sp>
        <p:nvSpPr>
          <p:cNvPr id="40" name="Google Shape;4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5"/>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44"/>
        <p:cNvGrpSpPr/>
        <p:nvPr/>
      </p:nvGrpSpPr>
      <p:grpSpPr>
        <a:xfrm>
          <a:off x="0" y="0"/>
          <a:ext cx="0" cy="0"/>
          <a:chOff x="0" y="0"/>
          <a:chExt cx="0" cy="0"/>
        </a:xfrm>
      </p:grpSpPr>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6"/>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49"/>
        <p:cNvGrpSpPr/>
        <p:nvPr/>
      </p:nvGrpSpPr>
      <p:grpSpPr>
        <a:xfrm>
          <a:off x="0" y="0"/>
          <a:ext cx="0" cy="0"/>
          <a:chOff x="0" y="0"/>
          <a:chExt cx="0" cy="0"/>
        </a:xfrm>
      </p:grpSpPr>
      <p:sp>
        <p:nvSpPr>
          <p:cNvPr id="50" name="Google Shape;50;p7"/>
          <p:cNvSpPr>
            <a:spLocks noGrp="1"/>
          </p:cNvSpPr>
          <p:nvPr>
            <p:ph type="pic" idx="2"/>
          </p:nvPr>
        </p:nvSpPr>
        <p:spPr>
          <a:xfrm>
            <a:off x="950686" y="1841611"/>
            <a:ext cx="10290629" cy="4319931"/>
          </a:xfrm>
          <a:prstGeom prst="rect">
            <a:avLst/>
          </a:prstGeom>
          <a:noFill/>
          <a:ln>
            <a:noFill/>
          </a:ln>
        </p:spPr>
      </p:sp>
      <p:sp>
        <p:nvSpPr>
          <p:cNvPr id="51" name="Google Shape;51;p7"/>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52;p7"/>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7"/>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8"/>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2"/>
        <p:cNvGrpSpPr/>
        <p:nvPr/>
      </p:nvGrpSpPr>
      <p:grpSpPr>
        <a:xfrm>
          <a:off x="0" y="0"/>
          <a:ext cx="0" cy="0"/>
          <a:chOff x="0" y="0"/>
          <a:chExt cx="0" cy="0"/>
        </a:xfrm>
      </p:grpSpPr>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9"/>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l="12911" t="12973" r="13877" b="12972"/>
          <a:stretch/>
        </p:blipFill>
        <p:spPr>
          <a:xfrm>
            <a:off x="327416" y="264226"/>
            <a:ext cx="661342" cy="731264"/>
          </a:xfrm>
          <a:prstGeom prst="rect">
            <a:avLst/>
          </a:prstGeom>
          <a:noFill/>
          <a:ln>
            <a:noFill/>
          </a:ln>
        </p:spPr>
      </p:pic>
      <p:sp>
        <p:nvSpPr>
          <p:cNvPr id="69" name="Google Shape;69;p10"/>
          <p:cNvSpPr txBox="1"/>
          <p:nvPr/>
        </p:nvSpPr>
        <p:spPr>
          <a:xfrm>
            <a:off x="11030271" y="6285997"/>
            <a:ext cx="7682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a:solidFill>
                  <a:srgbClr val="A5A5A5"/>
                </a:solidFill>
                <a:latin typeface="Arial"/>
                <a:ea typeface="Arial"/>
                <a:cs typeface="Arial"/>
                <a:sym typeface="Arial"/>
              </a:rPr>
              <a:t>PAGE</a:t>
            </a:r>
            <a:endParaRPr sz="1400" b="0">
              <a:solidFill>
                <a:srgbClr val="A5A5A5"/>
              </a:solidFill>
              <a:latin typeface="Arial"/>
              <a:ea typeface="Arial"/>
              <a:cs typeface="Arial"/>
              <a:sym typeface="Arial"/>
            </a:endParaRPr>
          </a:p>
        </p:txBody>
      </p:sp>
      <p:sp>
        <p:nvSpPr>
          <p:cNvPr id="70" name="Google Shape;70;p10"/>
          <p:cNvSpPr txBox="1"/>
          <p:nvPr/>
        </p:nvSpPr>
        <p:spPr>
          <a:xfrm>
            <a:off x="11064483" y="6285997"/>
            <a:ext cx="800101"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400" b="1" i="0">
                <a:solidFill>
                  <a:schemeClr val="accent1"/>
                </a:solidFill>
                <a:latin typeface="Arial"/>
                <a:ea typeface="Arial"/>
                <a:cs typeface="Arial"/>
                <a:sym typeface="Arial"/>
              </a:rPr>
              <a:t>‹#›</a:t>
            </a:fld>
            <a:endParaRPr sz="1400" b="1" i="0">
              <a:solidFill>
                <a:schemeClr val="accent1"/>
              </a:solidFill>
              <a:latin typeface="Arial"/>
              <a:ea typeface="Arial"/>
              <a:cs typeface="Arial"/>
              <a:sym typeface="Arial"/>
            </a:endParaRPr>
          </a:p>
        </p:txBody>
      </p:sp>
      <p:sp>
        <p:nvSpPr>
          <p:cNvPr id="71" name="Google Shape;71;p10"/>
          <p:cNvSpPr/>
          <p:nvPr/>
        </p:nvSpPr>
        <p:spPr>
          <a:xfrm>
            <a:off x="0" y="2278436"/>
            <a:ext cx="2149725" cy="4299446"/>
          </a:xfrm>
          <a:custGeom>
            <a:avLst/>
            <a:gdLst/>
            <a:ahLst/>
            <a:cxnLst/>
            <a:rect l="l" t="t" r="r" b="b"/>
            <a:pathLst>
              <a:path w="2149725" h="4299446" extrusionOk="0">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10"/>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0"/>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88758" y="546416"/>
            <a:ext cx="10214484" cy="74878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988758" y="1825625"/>
            <a:ext cx="10214484"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25">
            <a:alphaModFix/>
          </a:blip>
          <a:srcRect l="12911" t="12973" r="13877" b="12972"/>
          <a:stretch/>
        </p:blipFill>
        <p:spPr>
          <a:xfrm>
            <a:off x="327416" y="555174"/>
            <a:ext cx="661342" cy="73126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irbnbpredictions.streamlit.ap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jfziQv5-KHHcYnFBNj-kk1O01GXdQkvy/view?usp=sharing" TargetMode="External"/><Relationship Id="rId7" Type="http://schemas.openxmlformats.org/officeDocument/2006/relationships/hyperlink" Target="https://drive.google.com/drive/folders/1ghfZSWS389OFqudRu6anNp08G7A9AZi-?usp=sharing"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drive.google.com/file/d/1A7S3dTpEtiKwY0s-Kv3HqM3o3026xFbY/view?usp=drive_link" TargetMode="External"/><Relationship Id="rId5" Type="http://schemas.openxmlformats.org/officeDocument/2006/relationships/hyperlink" Target="https://drive.google.com/file/d/1FntfRQDY8vegqRjQIzbu9vx3gceML7ep/view?usp=sharing" TargetMode="External"/><Relationship Id="rId4" Type="http://schemas.openxmlformats.org/officeDocument/2006/relationships/hyperlink" Target="https://drive.google.com/file/d/19n6QO-nXUCa3CO-oSb5XdVWku33cuUyO/view?usp=shar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76"/>
        <p:cNvGrpSpPr/>
        <p:nvPr/>
      </p:nvGrpSpPr>
      <p:grpSpPr>
        <a:xfrm>
          <a:off x="0" y="0"/>
          <a:ext cx="0" cy="0"/>
          <a:chOff x="0" y="0"/>
          <a:chExt cx="0" cy="0"/>
        </a:xfrm>
      </p:grpSpPr>
      <p:sp>
        <p:nvSpPr>
          <p:cNvPr id="177" name="Google Shape;177;p25"/>
          <p:cNvSpPr txBox="1">
            <a:spLocks noGrp="1"/>
          </p:cNvSpPr>
          <p:nvPr>
            <p:ph type="ctrTitle"/>
          </p:nvPr>
        </p:nvSpPr>
        <p:spPr>
          <a:xfrm>
            <a:off x="-85875" y="2983113"/>
            <a:ext cx="5389500" cy="610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3564"/>
              <a:buFont typeface="Arial"/>
              <a:buNone/>
            </a:pPr>
            <a:r>
              <a:rPr lang="en-US" sz="2776" b="0">
                <a:latin typeface="Montserrat"/>
                <a:ea typeface="Montserrat"/>
                <a:cs typeface="Montserrat"/>
                <a:sym typeface="Montserrat"/>
              </a:rPr>
              <a:t>Leveraging Superhosts</a:t>
            </a:r>
            <a:endParaRPr sz="2776" b="0">
              <a:latin typeface="Montserrat"/>
              <a:ea typeface="Montserrat"/>
              <a:cs typeface="Montserrat"/>
              <a:sym typeface="Montserrat"/>
            </a:endParaRPr>
          </a:p>
        </p:txBody>
      </p:sp>
      <p:sp>
        <p:nvSpPr>
          <p:cNvPr id="178" name="Google Shape;178;p25"/>
          <p:cNvSpPr txBox="1">
            <a:spLocks noGrp="1"/>
          </p:cNvSpPr>
          <p:nvPr>
            <p:ph type="subTitle" idx="1"/>
          </p:nvPr>
        </p:nvSpPr>
        <p:spPr>
          <a:xfrm>
            <a:off x="257913" y="4825488"/>
            <a:ext cx="4529100" cy="1093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AEABAB"/>
              </a:buClr>
              <a:buSzPts val="2000"/>
              <a:buNone/>
            </a:pPr>
            <a:r>
              <a:rPr lang="en-US" sz="1900">
                <a:solidFill>
                  <a:srgbClr val="AEABAB"/>
                </a:solidFill>
                <a:latin typeface="Montserrat"/>
                <a:ea typeface="Montserrat"/>
                <a:cs typeface="Montserrat"/>
                <a:sym typeface="Montserrat"/>
              </a:rPr>
              <a:t>SUSTAINABILITY AND PROFITABILITY </a:t>
            </a:r>
            <a:endParaRPr sz="1900">
              <a:solidFill>
                <a:srgbClr val="AEABAB"/>
              </a:solidFill>
              <a:latin typeface="Montserrat"/>
              <a:ea typeface="Montserrat"/>
              <a:cs typeface="Montserrat"/>
              <a:sym typeface="Montserrat"/>
            </a:endParaRPr>
          </a:p>
          <a:p>
            <a:pPr marL="0" lvl="0" indent="0" algn="ctr" rtl="0">
              <a:lnSpc>
                <a:spcPct val="90000"/>
              </a:lnSpc>
              <a:spcBef>
                <a:spcPts val="0"/>
              </a:spcBef>
              <a:spcAft>
                <a:spcPts val="0"/>
              </a:spcAft>
              <a:buClr>
                <a:srgbClr val="AEABAB"/>
              </a:buClr>
              <a:buSzPts val="2000"/>
              <a:buNone/>
            </a:pPr>
            <a:endParaRPr sz="1900">
              <a:solidFill>
                <a:srgbClr val="AEABAB"/>
              </a:solidFill>
              <a:latin typeface="Montserrat"/>
              <a:ea typeface="Montserrat"/>
              <a:cs typeface="Montserrat"/>
              <a:sym typeface="Montserrat"/>
            </a:endParaRPr>
          </a:p>
          <a:p>
            <a:pPr marL="0" lvl="0" indent="0" algn="ctr" rtl="0">
              <a:lnSpc>
                <a:spcPct val="90000"/>
              </a:lnSpc>
              <a:spcBef>
                <a:spcPts val="0"/>
              </a:spcBef>
              <a:spcAft>
                <a:spcPts val="0"/>
              </a:spcAft>
              <a:buClr>
                <a:srgbClr val="AEABAB"/>
              </a:buClr>
              <a:buSzPts val="2000"/>
              <a:buNone/>
            </a:pPr>
            <a:r>
              <a:rPr lang="en-US" sz="1900">
                <a:solidFill>
                  <a:srgbClr val="AEABAB"/>
                </a:solidFill>
                <a:latin typeface="Montserrat"/>
                <a:ea typeface="Montserrat"/>
                <a:cs typeface="Montserrat"/>
                <a:sym typeface="Montserrat"/>
              </a:rPr>
              <a:t>MGMT 683 - TEAM 13</a:t>
            </a:r>
            <a:endParaRPr sz="1900">
              <a:solidFill>
                <a:srgbClr val="AEABAB"/>
              </a:solidFill>
              <a:latin typeface="Montserrat"/>
              <a:ea typeface="Montserrat"/>
              <a:cs typeface="Montserrat"/>
              <a:sym typeface="Montserrat"/>
            </a:endParaRPr>
          </a:p>
        </p:txBody>
      </p:sp>
      <p:pic>
        <p:nvPicPr>
          <p:cNvPr id="179" name="Google Shape;179;p25"/>
          <p:cNvPicPr preferRelativeResize="0"/>
          <p:nvPr/>
        </p:nvPicPr>
        <p:blipFill rotWithShape="1">
          <a:blip r:embed="rId3">
            <a:alphaModFix/>
          </a:blip>
          <a:srcRect l="12911" t="12973" r="13877" b="12972"/>
          <a:stretch/>
        </p:blipFill>
        <p:spPr>
          <a:xfrm>
            <a:off x="1765338" y="938713"/>
            <a:ext cx="1687075" cy="1865450"/>
          </a:xfrm>
          <a:prstGeom prst="rect">
            <a:avLst/>
          </a:prstGeom>
          <a:noFill/>
          <a:ln>
            <a:noFill/>
          </a:ln>
        </p:spPr>
      </p:pic>
      <p:sp>
        <p:nvSpPr>
          <p:cNvPr id="180" name="Google Shape;18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81" name="Google Shape;181;p25"/>
          <p:cNvSpPr txBox="1">
            <a:spLocks noGrp="1"/>
          </p:cNvSpPr>
          <p:nvPr>
            <p:ph type="ctrTitle"/>
          </p:nvPr>
        </p:nvSpPr>
        <p:spPr>
          <a:xfrm>
            <a:off x="1158821" y="3772250"/>
            <a:ext cx="2900100" cy="422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3960"/>
              <a:buFont typeface="Arial"/>
              <a:buNone/>
            </a:pPr>
            <a:r>
              <a:rPr lang="en-US" sz="2240" b="0">
                <a:solidFill>
                  <a:srgbClr val="7F7F7F"/>
                </a:solidFill>
                <a:latin typeface="Montserrat Light"/>
                <a:ea typeface="Montserrat Light"/>
                <a:cs typeface="Montserrat Light"/>
                <a:sym typeface="Montserrat Light"/>
              </a:rPr>
              <a:t>Airbnb Chicago</a:t>
            </a:r>
            <a:endParaRPr sz="2240" b="0">
              <a:solidFill>
                <a:srgbClr val="7F7F7F"/>
              </a:solidFill>
              <a:latin typeface="Montserrat Light"/>
              <a:ea typeface="Montserrat Light"/>
              <a:cs typeface="Montserrat Light"/>
              <a:sym typeface="Montserrat Light"/>
            </a:endParaRPr>
          </a:p>
        </p:txBody>
      </p:sp>
      <p:pic>
        <p:nvPicPr>
          <p:cNvPr id="182" name="Google Shape;182;p25"/>
          <p:cNvPicPr preferRelativeResize="0"/>
          <p:nvPr/>
        </p:nvPicPr>
        <p:blipFill>
          <a:blip r:embed="rId4">
            <a:alphaModFix/>
          </a:blip>
          <a:stretch>
            <a:fillRect/>
          </a:stretch>
        </p:blipFill>
        <p:spPr>
          <a:xfrm>
            <a:off x="5407825" y="0"/>
            <a:ext cx="8946627"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p:nvPr/>
        </p:nvSpPr>
        <p:spPr>
          <a:xfrm>
            <a:off x="1478250" y="1410450"/>
            <a:ext cx="9235500" cy="4037100"/>
          </a:xfrm>
          <a:prstGeom prst="roundRect">
            <a:avLst>
              <a:gd name="adj" fmla="val 5963"/>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33"/>
          <p:cNvSpPr txBox="1"/>
          <p:nvPr/>
        </p:nvSpPr>
        <p:spPr>
          <a:xfrm>
            <a:off x="2852050" y="3170525"/>
            <a:ext cx="6596700" cy="1368000"/>
          </a:xfrm>
          <a:prstGeom prst="rect">
            <a:avLst/>
          </a:prstGeom>
          <a:noFill/>
          <a:ln>
            <a:noFill/>
          </a:ln>
        </p:spPr>
        <p:txBody>
          <a:bodyPr spcFirstLastPara="1" wrap="square" lIns="0" tIns="43800" rIns="0" bIns="0" anchor="t" anchorCtr="0">
            <a:spAutoFit/>
          </a:bodyPr>
          <a:lstStyle/>
          <a:p>
            <a:pPr marL="0" marR="5080" lvl="0" indent="12700" algn="ctr" rtl="0">
              <a:spcBef>
                <a:spcPts val="0"/>
              </a:spcBef>
              <a:spcAft>
                <a:spcPts val="0"/>
              </a:spcAft>
              <a:buNone/>
            </a:pPr>
            <a:r>
              <a:rPr lang="en-US" sz="4300">
                <a:solidFill>
                  <a:schemeClr val="lt1"/>
                </a:solidFill>
                <a:latin typeface="Montserrat"/>
                <a:ea typeface="Montserrat"/>
                <a:cs typeface="Montserrat"/>
                <a:sym typeface="Montserrat"/>
              </a:rPr>
              <a:t>What are the </a:t>
            </a:r>
            <a:r>
              <a:rPr lang="en-US" sz="4300">
                <a:solidFill>
                  <a:schemeClr val="accent1"/>
                </a:solidFill>
                <a:latin typeface="Montserrat SemiBold"/>
                <a:ea typeface="Montserrat SemiBold"/>
                <a:cs typeface="Montserrat SemiBold"/>
                <a:sym typeface="Montserrat SemiBold"/>
              </a:rPr>
              <a:t>numbers</a:t>
            </a:r>
            <a:r>
              <a:rPr lang="en-US" sz="4300">
                <a:solidFill>
                  <a:schemeClr val="accent1"/>
                </a:solidFill>
                <a:latin typeface="Montserrat"/>
                <a:ea typeface="Montserrat"/>
                <a:cs typeface="Montserrat"/>
                <a:sym typeface="Montserrat"/>
              </a:rPr>
              <a:t> </a:t>
            </a:r>
            <a:r>
              <a:rPr lang="en-US" sz="4300">
                <a:solidFill>
                  <a:schemeClr val="lt1"/>
                </a:solidFill>
                <a:latin typeface="Montserrat"/>
                <a:ea typeface="Montserrat"/>
                <a:cs typeface="Montserrat"/>
                <a:sym typeface="Montserrat"/>
              </a:rPr>
              <a:t>telling us</a:t>
            </a:r>
            <a:endParaRPr sz="4300">
              <a:solidFill>
                <a:schemeClr val="lt1"/>
              </a:solidFill>
              <a:latin typeface="Montserrat"/>
              <a:ea typeface="Montserrat"/>
              <a:cs typeface="Montserrat"/>
              <a:sym typeface="Montserrat"/>
            </a:endParaRPr>
          </a:p>
        </p:txBody>
      </p:sp>
      <p:pic>
        <p:nvPicPr>
          <p:cNvPr id="315" name="Google Shape;315;p33"/>
          <p:cNvPicPr preferRelativeResize="0"/>
          <p:nvPr/>
        </p:nvPicPr>
        <p:blipFill>
          <a:blip r:embed="rId3">
            <a:alphaModFix amt="28000"/>
          </a:blip>
          <a:stretch>
            <a:fillRect/>
          </a:stretch>
        </p:blipFill>
        <p:spPr>
          <a:xfrm>
            <a:off x="5714238" y="1983750"/>
            <a:ext cx="763525" cy="76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4"/>
          <p:cNvSpPr txBox="1">
            <a:spLocks noGrp="1"/>
          </p:cNvSpPr>
          <p:nvPr>
            <p:ph type="title"/>
          </p:nvPr>
        </p:nvSpPr>
        <p:spPr>
          <a:xfrm>
            <a:off x="1244158" y="494166"/>
            <a:ext cx="10214400" cy="748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0">
                <a:latin typeface="Montserrat"/>
                <a:ea typeface="Montserrat"/>
                <a:cs typeface="Montserrat"/>
                <a:sym typeface="Montserrat"/>
              </a:rPr>
              <a:t>Hosting to Superhosting</a:t>
            </a:r>
            <a:endParaRPr b="0">
              <a:latin typeface="Montserrat"/>
              <a:ea typeface="Montserrat"/>
              <a:cs typeface="Montserrat"/>
              <a:sym typeface="Montserrat"/>
            </a:endParaRPr>
          </a:p>
        </p:txBody>
      </p:sp>
      <p:sp>
        <p:nvSpPr>
          <p:cNvPr id="322" name="Google Shape;322;p34"/>
          <p:cNvSpPr/>
          <p:nvPr/>
        </p:nvSpPr>
        <p:spPr>
          <a:xfrm>
            <a:off x="377025" y="1785950"/>
            <a:ext cx="1361400" cy="8337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34"/>
          <p:cNvSpPr/>
          <p:nvPr/>
        </p:nvSpPr>
        <p:spPr>
          <a:xfrm>
            <a:off x="2807054" y="1785950"/>
            <a:ext cx="1361400" cy="833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34"/>
          <p:cNvSpPr/>
          <p:nvPr/>
        </p:nvSpPr>
        <p:spPr>
          <a:xfrm>
            <a:off x="5237083" y="1785950"/>
            <a:ext cx="1361400" cy="8337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34"/>
          <p:cNvSpPr/>
          <p:nvPr/>
        </p:nvSpPr>
        <p:spPr>
          <a:xfrm>
            <a:off x="7667113" y="1785950"/>
            <a:ext cx="1361400" cy="833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34"/>
          <p:cNvSpPr/>
          <p:nvPr/>
        </p:nvSpPr>
        <p:spPr>
          <a:xfrm>
            <a:off x="10097142" y="1785950"/>
            <a:ext cx="1361400" cy="8337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34"/>
          <p:cNvSpPr/>
          <p:nvPr/>
        </p:nvSpPr>
        <p:spPr>
          <a:xfrm>
            <a:off x="7624375" y="53984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Montserrat"/>
                <a:ea typeface="Montserrat"/>
                <a:cs typeface="Montserrat"/>
                <a:sym typeface="Montserrat"/>
              </a:rPr>
              <a:t>EDA</a:t>
            </a:r>
            <a:endParaRPr sz="1800">
              <a:solidFill>
                <a:schemeClr val="lt1"/>
              </a:solidFill>
              <a:latin typeface="Montserrat Light"/>
              <a:ea typeface="Montserrat Light"/>
              <a:cs typeface="Montserrat Light"/>
              <a:sym typeface="Montserrat Light"/>
            </a:endParaRPr>
          </a:p>
        </p:txBody>
      </p:sp>
      <p:pic>
        <p:nvPicPr>
          <p:cNvPr id="328" name="Google Shape;328;p34"/>
          <p:cNvPicPr preferRelativeResize="0"/>
          <p:nvPr/>
        </p:nvPicPr>
        <p:blipFill>
          <a:blip r:embed="rId3">
            <a:alphaModFix amt="22000"/>
          </a:blip>
          <a:stretch>
            <a:fillRect/>
          </a:stretch>
        </p:blipFill>
        <p:spPr>
          <a:xfrm>
            <a:off x="9306708" y="0"/>
            <a:ext cx="2886400" cy="1443200"/>
          </a:xfrm>
          <a:prstGeom prst="rect">
            <a:avLst/>
          </a:prstGeom>
          <a:noFill/>
          <a:ln>
            <a:noFill/>
          </a:ln>
        </p:spPr>
      </p:pic>
      <p:sp>
        <p:nvSpPr>
          <p:cNvPr id="329" name="Google Shape;329;p34"/>
          <p:cNvSpPr/>
          <p:nvPr/>
        </p:nvSpPr>
        <p:spPr>
          <a:xfrm>
            <a:off x="438225" y="19599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Montserrat"/>
                <a:ea typeface="Montserrat"/>
                <a:cs typeface="Montserrat"/>
                <a:sym typeface="Montserrat"/>
              </a:rPr>
              <a:t>1</a:t>
            </a:r>
            <a:endParaRPr sz="1800">
              <a:solidFill>
                <a:schemeClr val="lt1"/>
              </a:solidFill>
              <a:latin typeface="Montserrat Light"/>
              <a:ea typeface="Montserrat Light"/>
              <a:cs typeface="Montserrat Light"/>
              <a:sym typeface="Montserrat Light"/>
            </a:endParaRPr>
          </a:p>
        </p:txBody>
      </p:sp>
      <p:sp>
        <p:nvSpPr>
          <p:cNvPr id="330" name="Google Shape;330;p34"/>
          <p:cNvSpPr/>
          <p:nvPr/>
        </p:nvSpPr>
        <p:spPr>
          <a:xfrm>
            <a:off x="377025" y="2962400"/>
            <a:ext cx="13002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7F7F7F"/>
                </a:solidFill>
                <a:latin typeface="Montserrat"/>
                <a:ea typeface="Montserrat"/>
                <a:cs typeface="Montserrat"/>
                <a:sym typeface="Montserrat"/>
              </a:rPr>
              <a:t>Exploratory Data Analysis</a:t>
            </a:r>
            <a:endParaRPr sz="1200">
              <a:solidFill>
                <a:srgbClr val="7F7F7F"/>
              </a:solidFill>
              <a:latin typeface="Montserrat Light"/>
              <a:ea typeface="Montserrat Light"/>
              <a:cs typeface="Montserrat Light"/>
              <a:sym typeface="Montserrat Light"/>
            </a:endParaRPr>
          </a:p>
        </p:txBody>
      </p:sp>
      <p:sp>
        <p:nvSpPr>
          <p:cNvPr id="331" name="Google Shape;331;p34"/>
          <p:cNvSpPr/>
          <p:nvPr/>
        </p:nvSpPr>
        <p:spPr>
          <a:xfrm>
            <a:off x="2944425" y="19599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7F7F7F"/>
                </a:solidFill>
                <a:latin typeface="Montserrat"/>
                <a:ea typeface="Montserrat"/>
                <a:cs typeface="Montserrat"/>
                <a:sym typeface="Montserrat"/>
              </a:rPr>
              <a:t>2</a:t>
            </a:r>
            <a:endParaRPr sz="1800">
              <a:solidFill>
                <a:srgbClr val="7F7F7F"/>
              </a:solidFill>
              <a:latin typeface="Montserrat Light"/>
              <a:ea typeface="Montserrat Light"/>
              <a:cs typeface="Montserrat Light"/>
              <a:sym typeface="Montserrat Light"/>
            </a:endParaRPr>
          </a:p>
        </p:txBody>
      </p:sp>
      <p:sp>
        <p:nvSpPr>
          <p:cNvPr id="332" name="Google Shape;332;p34"/>
          <p:cNvSpPr/>
          <p:nvPr/>
        </p:nvSpPr>
        <p:spPr>
          <a:xfrm>
            <a:off x="5298225" y="19599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Montserrat"/>
                <a:ea typeface="Montserrat"/>
                <a:cs typeface="Montserrat"/>
                <a:sym typeface="Montserrat"/>
              </a:rPr>
              <a:t>3</a:t>
            </a:r>
            <a:endParaRPr sz="1800">
              <a:solidFill>
                <a:schemeClr val="lt1"/>
              </a:solidFill>
              <a:latin typeface="Montserrat Light"/>
              <a:ea typeface="Montserrat Light"/>
              <a:cs typeface="Montserrat Light"/>
              <a:sym typeface="Montserrat Light"/>
            </a:endParaRPr>
          </a:p>
        </p:txBody>
      </p:sp>
      <p:sp>
        <p:nvSpPr>
          <p:cNvPr id="333" name="Google Shape;333;p34"/>
          <p:cNvSpPr/>
          <p:nvPr/>
        </p:nvSpPr>
        <p:spPr>
          <a:xfrm>
            <a:off x="7728200" y="19599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7F7F7F"/>
                </a:solidFill>
                <a:latin typeface="Montserrat"/>
                <a:ea typeface="Montserrat"/>
                <a:cs typeface="Montserrat"/>
                <a:sym typeface="Montserrat"/>
              </a:rPr>
              <a:t>4</a:t>
            </a:r>
            <a:endParaRPr sz="1800">
              <a:solidFill>
                <a:srgbClr val="7F7F7F"/>
              </a:solidFill>
              <a:latin typeface="Montserrat Light"/>
              <a:ea typeface="Montserrat Light"/>
              <a:cs typeface="Montserrat Light"/>
              <a:sym typeface="Montserrat Light"/>
            </a:endParaRPr>
          </a:p>
        </p:txBody>
      </p:sp>
      <p:sp>
        <p:nvSpPr>
          <p:cNvPr id="334" name="Google Shape;334;p34"/>
          <p:cNvSpPr/>
          <p:nvPr/>
        </p:nvSpPr>
        <p:spPr>
          <a:xfrm>
            <a:off x="10158225" y="1959950"/>
            <a:ext cx="1300200" cy="48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Montserrat"/>
                <a:ea typeface="Montserrat"/>
                <a:cs typeface="Montserrat"/>
                <a:sym typeface="Montserrat"/>
              </a:rPr>
              <a:t>5</a:t>
            </a:r>
            <a:endParaRPr sz="1800">
              <a:solidFill>
                <a:schemeClr val="lt1"/>
              </a:solidFill>
              <a:latin typeface="Montserrat Light"/>
              <a:ea typeface="Montserrat Light"/>
              <a:cs typeface="Montserrat Light"/>
              <a:sym typeface="Montserrat Light"/>
            </a:endParaRPr>
          </a:p>
        </p:txBody>
      </p:sp>
      <p:sp>
        <p:nvSpPr>
          <p:cNvPr id="335" name="Google Shape;335;p34"/>
          <p:cNvSpPr/>
          <p:nvPr/>
        </p:nvSpPr>
        <p:spPr>
          <a:xfrm>
            <a:off x="2837650" y="2962400"/>
            <a:ext cx="13002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7F7F7F"/>
                </a:solidFill>
                <a:latin typeface="Montserrat"/>
                <a:ea typeface="Montserrat"/>
                <a:cs typeface="Montserrat"/>
                <a:sym typeface="Montserrat"/>
              </a:rPr>
              <a:t>Data Pre Processing</a:t>
            </a:r>
            <a:endParaRPr sz="1200" b="1">
              <a:solidFill>
                <a:srgbClr val="7F7F7F"/>
              </a:solidFill>
              <a:latin typeface="Montserrat"/>
              <a:ea typeface="Montserrat"/>
              <a:cs typeface="Montserrat"/>
              <a:sym typeface="Montserrat"/>
            </a:endParaRPr>
          </a:p>
        </p:txBody>
      </p:sp>
      <p:sp>
        <p:nvSpPr>
          <p:cNvPr id="336" name="Google Shape;336;p34"/>
          <p:cNvSpPr/>
          <p:nvPr/>
        </p:nvSpPr>
        <p:spPr>
          <a:xfrm>
            <a:off x="5267675" y="2962400"/>
            <a:ext cx="13002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7F7F7F"/>
                </a:solidFill>
                <a:latin typeface="Montserrat"/>
                <a:ea typeface="Montserrat"/>
                <a:cs typeface="Montserrat"/>
                <a:sym typeface="Montserrat"/>
              </a:rPr>
              <a:t>Feature Selection</a:t>
            </a:r>
            <a:endParaRPr sz="1200">
              <a:solidFill>
                <a:srgbClr val="7F7F7F"/>
              </a:solidFill>
              <a:latin typeface="Montserrat"/>
              <a:ea typeface="Montserrat"/>
              <a:cs typeface="Montserrat"/>
              <a:sym typeface="Montserrat"/>
            </a:endParaRPr>
          </a:p>
        </p:txBody>
      </p:sp>
      <p:sp>
        <p:nvSpPr>
          <p:cNvPr id="337" name="Google Shape;337;p34"/>
          <p:cNvSpPr/>
          <p:nvPr/>
        </p:nvSpPr>
        <p:spPr>
          <a:xfrm>
            <a:off x="7728200" y="2962400"/>
            <a:ext cx="13002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7F7F7F"/>
                </a:solidFill>
                <a:latin typeface="Montserrat"/>
                <a:ea typeface="Montserrat"/>
                <a:cs typeface="Montserrat"/>
                <a:sym typeface="Montserrat"/>
              </a:rPr>
              <a:t>Modelling</a:t>
            </a:r>
            <a:endParaRPr sz="1200">
              <a:solidFill>
                <a:srgbClr val="7F7F7F"/>
              </a:solidFill>
              <a:latin typeface="Montserrat"/>
              <a:ea typeface="Montserrat"/>
              <a:cs typeface="Montserrat"/>
              <a:sym typeface="Montserrat"/>
            </a:endParaRPr>
          </a:p>
        </p:txBody>
      </p:sp>
      <p:sp>
        <p:nvSpPr>
          <p:cNvPr id="338" name="Google Shape;338;p34"/>
          <p:cNvSpPr/>
          <p:nvPr/>
        </p:nvSpPr>
        <p:spPr>
          <a:xfrm>
            <a:off x="9979725" y="2962400"/>
            <a:ext cx="13002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7F7F7F"/>
                </a:solidFill>
                <a:latin typeface="Montserrat"/>
                <a:ea typeface="Montserrat"/>
                <a:cs typeface="Montserrat"/>
                <a:sym typeface="Montserrat"/>
              </a:rPr>
              <a:t>Icing on the cake</a:t>
            </a:r>
            <a:endParaRPr sz="1200" b="1">
              <a:solidFill>
                <a:srgbClr val="7F7F7F"/>
              </a:solidFill>
              <a:latin typeface="Montserrat"/>
              <a:ea typeface="Montserrat"/>
              <a:cs typeface="Montserrat"/>
              <a:sym typeface="Montserrat"/>
            </a:endParaRPr>
          </a:p>
          <a:p>
            <a:pPr marL="0" marR="0" lvl="0" indent="0" algn="l" rtl="0">
              <a:spcBef>
                <a:spcPts val="0"/>
              </a:spcBef>
              <a:spcAft>
                <a:spcPts val="0"/>
              </a:spcAft>
              <a:buNone/>
            </a:pPr>
            <a:endParaRPr sz="1200" b="1">
              <a:solidFill>
                <a:srgbClr val="7F7F7F"/>
              </a:solidFill>
              <a:latin typeface="Montserrat"/>
              <a:ea typeface="Montserrat"/>
              <a:cs typeface="Montserrat"/>
              <a:sym typeface="Montserrat"/>
            </a:endParaRPr>
          </a:p>
          <a:p>
            <a:pPr marL="0" marR="0" lvl="0" indent="0" algn="l" rtl="0">
              <a:spcBef>
                <a:spcPts val="0"/>
              </a:spcBef>
              <a:spcAft>
                <a:spcPts val="0"/>
              </a:spcAft>
              <a:buNone/>
            </a:pPr>
            <a:endParaRPr sz="1200" b="1">
              <a:solidFill>
                <a:srgbClr val="7F7F7F"/>
              </a:solidFill>
              <a:latin typeface="Montserrat"/>
              <a:ea typeface="Montserrat"/>
              <a:cs typeface="Montserrat"/>
              <a:sym typeface="Montserrat"/>
            </a:endParaRPr>
          </a:p>
        </p:txBody>
      </p:sp>
      <p:sp>
        <p:nvSpPr>
          <p:cNvPr id="339" name="Google Shape;339;p34"/>
          <p:cNvSpPr/>
          <p:nvPr/>
        </p:nvSpPr>
        <p:spPr>
          <a:xfrm>
            <a:off x="2837650" y="3524300"/>
            <a:ext cx="1524300" cy="59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Manual removal of similar columns</a:t>
            </a:r>
            <a:endParaRPr sz="1200">
              <a:solidFill>
                <a:srgbClr val="7F7F7F"/>
              </a:solidFill>
              <a:latin typeface="Montserrat"/>
              <a:ea typeface="Montserrat"/>
              <a:cs typeface="Montserrat"/>
              <a:sym typeface="Montserrat"/>
            </a:endParaRPr>
          </a:p>
        </p:txBody>
      </p:sp>
      <p:sp>
        <p:nvSpPr>
          <p:cNvPr id="340" name="Google Shape;340;p34"/>
          <p:cNvSpPr/>
          <p:nvPr/>
        </p:nvSpPr>
        <p:spPr>
          <a:xfrm>
            <a:off x="2837650" y="4269324"/>
            <a:ext cx="15243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Feature Transformation</a:t>
            </a:r>
            <a:endParaRPr sz="1200">
              <a:solidFill>
                <a:srgbClr val="7F7F7F"/>
              </a:solidFill>
              <a:latin typeface="Montserrat"/>
              <a:ea typeface="Montserrat"/>
              <a:cs typeface="Montserrat"/>
              <a:sym typeface="Montserrat"/>
            </a:endParaRPr>
          </a:p>
        </p:txBody>
      </p:sp>
      <p:sp>
        <p:nvSpPr>
          <p:cNvPr id="341" name="Google Shape;341;p34"/>
          <p:cNvSpPr/>
          <p:nvPr/>
        </p:nvSpPr>
        <p:spPr>
          <a:xfrm>
            <a:off x="2837650" y="4904038"/>
            <a:ext cx="1524300" cy="485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Imputing missing values</a:t>
            </a:r>
            <a:endParaRPr sz="1200">
              <a:solidFill>
                <a:srgbClr val="7F7F7F"/>
              </a:solidFill>
              <a:latin typeface="Montserrat"/>
              <a:ea typeface="Montserrat"/>
              <a:cs typeface="Montserrat"/>
              <a:sym typeface="Montserrat"/>
            </a:endParaRPr>
          </a:p>
        </p:txBody>
      </p:sp>
      <p:sp>
        <p:nvSpPr>
          <p:cNvPr id="342" name="Google Shape;342;p34"/>
          <p:cNvSpPr/>
          <p:nvPr/>
        </p:nvSpPr>
        <p:spPr>
          <a:xfrm>
            <a:off x="2837650" y="5538744"/>
            <a:ext cx="15243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Removing outliers</a:t>
            </a:r>
            <a:endParaRPr sz="1200">
              <a:solidFill>
                <a:srgbClr val="7F7F7F"/>
              </a:solidFill>
              <a:latin typeface="Montserrat"/>
              <a:ea typeface="Montserrat"/>
              <a:cs typeface="Montserrat"/>
              <a:sym typeface="Montserrat"/>
            </a:endParaRPr>
          </a:p>
        </p:txBody>
      </p:sp>
      <p:sp>
        <p:nvSpPr>
          <p:cNvPr id="343" name="Google Shape;343;p34"/>
          <p:cNvSpPr/>
          <p:nvPr/>
        </p:nvSpPr>
        <p:spPr>
          <a:xfrm>
            <a:off x="2837650" y="6111950"/>
            <a:ext cx="16572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Encoding Categorical values</a:t>
            </a:r>
            <a:endParaRPr sz="1200">
              <a:solidFill>
                <a:srgbClr val="7F7F7F"/>
              </a:solidFill>
              <a:latin typeface="Montserrat"/>
              <a:ea typeface="Montserrat"/>
              <a:cs typeface="Montserrat"/>
              <a:sym typeface="Montserrat"/>
            </a:endParaRPr>
          </a:p>
        </p:txBody>
      </p:sp>
      <p:sp>
        <p:nvSpPr>
          <p:cNvPr id="344" name="Google Shape;344;p34"/>
          <p:cNvSpPr/>
          <p:nvPr/>
        </p:nvSpPr>
        <p:spPr>
          <a:xfrm>
            <a:off x="5267675" y="3524300"/>
            <a:ext cx="15243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Gradient Boosting</a:t>
            </a:r>
            <a:endParaRPr sz="1200">
              <a:solidFill>
                <a:srgbClr val="7F7F7F"/>
              </a:solidFill>
              <a:latin typeface="Montserrat"/>
              <a:ea typeface="Montserrat"/>
              <a:cs typeface="Montserrat"/>
              <a:sym typeface="Montserrat"/>
            </a:endParaRPr>
          </a:p>
        </p:txBody>
      </p:sp>
      <p:sp>
        <p:nvSpPr>
          <p:cNvPr id="345" name="Google Shape;345;p34"/>
          <p:cNvSpPr/>
          <p:nvPr/>
        </p:nvSpPr>
        <p:spPr>
          <a:xfrm>
            <a:off x="5267675" y="4269324"/>
            <a:ext cx="1524300" cy="59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7F7F7F"/>
                </a:solidFill>
                <a:latin typeface="Montserrat"/>
                <a:ea typeface="Montserrat"/>
                <a:cs typeface="Montserrat"/>
                <a:sym typeface="Montserrat"/>
              </a:rPr>
              <a:t>Removal of highly correlated variables</a:t>
            </a:r>
            <a:endParaRPr sz="1200">
              <a:solidFill>
                <a:srgbClr val="7F7F7F"/>
              </a:solidFill>
              <a:latin typeface="Montserrat"/>
              <a:ea typeface="Montserrat"/>
              <a:cs typeface="Montserrat"/>
              <a:sym typeface="Montserrat"/>
            </a:endParaRPr>
          </a:p>
        </p:txBody>
      </p:sp>
      <p:sp>
        <p:nvSpPr>
          <p:cNvPr id="346" name="Google Shape;346;p34"/>
          <p:cNvSpPr txBox="1"/>
          <p:nvPr/>
        </p:nvSpPr>
        <p:spPr>
          <a:xfrm>
            <a:off x="9979725" y="3448100"/>
            <a:ext cx="1657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7F7F7F"/>
                </a:solidFill>
                <a:latin typeface="Montserrat"/>
                <a:ea typeface="Montserrat"/>
                <a:cs typeface="Montserrat"/>
                <a:sym typeface="Montserrat"/>
              </a:rPr>
              <a:t>State of the art business insights generator to integrate in the Airbnb app </a:t>
            </a:r>
            <a:endParaRPr/>
          </a:p>
        </p:txBody>
      </p:sp>
      <p:sp>
        <p:nvSpPr>
          <p:cNvPr id="347" name="Google Shape;347;p34"/>
          <p:cNvSpPr/>
          <p:nvPr/>
        </p:nvSpPr>
        <p:spPr>
          <a:xfrm>
            <a:off x="7697700" y="3524300"/>
            <a:ext cx="15243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Logit </a:t>
            </a:r>
            <a:endParaRPr sz="1200">
              <a:solidFill>
                <a:srgbClr val="7F7F7F"/>
              </a:solidFill>
              <a:latin typeface="Montserrat"/>
              <a:ea typeface="Montserrat"/>
              <a:cs typeface="Montserrat"/>
              <a:sym typeface="Montserrat"/>
            </a:endParaRPr>
          </a:p>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Regression</a:t>
            </a:r>
            <a:endParaRPr sz="1200">
              <a:solidFill>
                <a:srgbClr val="7F7F7F"/>
              </a:solidFill>
              <a:latin typeface="Montserrat"/>
              <a:ea typeface="Montserrat"/>
              <a:cs typeface="Montserrat"/>
              <a:sym typeface="Montserrat"/>
            </a:endParaRPr>
          </a:p>
        </p:txBody>
      </p:sp>
      <p:sp>
        <p:nvSpPr>
          <p:cNvPr id="348" name="Google Shape;348;p34"/>
          <p:cNvSpPr/>
          <p:nvPr/>
        </p:nvSpPr>
        <p:spPr>
          <a:xfrm>
            <a:off x="7697700" y="4269324"/>
            <a:ext cx="1524300" cy="4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200">
                <a:solidFill>
                  <a:srgbClr val="7F7F7F"/>
                </a:solidFill>
                <a:latin typeface="Montserrat"/>
                <a:ea typeface="Montserrat"/>
                <a:cs typeface="Montserrat"/>
                <a:sym typeface="Montserrat"/>
              </a:rPr>
              <a:t>Polynomial Regression</a:t>
            </a:r>
            <a:endParaRPr sz="1200">
              <a:solidFill>
                <a:srgbClr val="7F7F7F"/>
              </a:solidFill>
              <a:latin typeface="Montserrat"/>
              <a:ea typeface="Montserrat"/>
              <a:cs typeface="Montserrat"/>
              <a:sym typeface="Montserrat"/>
            </a:endParaRPr>
          </a:p>
          <a:p>
            <a:pPr marL="0" lvl="0" indent="0" algn="l" rtl="0">
              <a:spcBef>
                <a:spcPts val="0"/>
              </a:spcBef>
              <a:spcAft>
                <a:spcPts val="0"/>
              </a:spcAft>
              <a:buClr>
                <a:schemeClr val="dk1"/>
              </a:buClr>
              <a:buFont typeface="Arial"/>
              <a:buNone/>
            </a:pPr>
            <a:endParaRPr sz="1200">
              <a:solidFill>
                <a:srgbClr val="7F7F7F"/>
              </a:solidFill>
              <a:latin typeface="Montserrat"/>
              <a:ea typeface="Montserrat"/>
              <a:cs typeface="Montserrat"/>
              <a:sym typeface="Montserrat"/>
            </a:endParaRPr>
          </a:p>
          <a:p>
            <a:pPr marL="0" marR="0" lvl="0" indent="0" algn="l" rtl="0">
              <a:spcBef>
                <a:spcPts val="0"/>
              </a:spcBef>
              <a:spcAft>
                <a:spcPts val="0"/>
              </a:spcAft>
              <a:buNone/>
            </a:pPr>
            <a:endParaRPr sz="1200">
              <a:solidFill>
                <a:srgbClr val="7F7F7F"/>
              </a:solidFill>
              <a:latin typeface="Montserrat"/>
              <a:ea typeface="Montserrat"/>
              <a:cs typeface="Montserrat"/>
              <a:sym typeface="Montserrat"/>
            </a:endParaRPr>
          </a:p>
        </p:txBody>
      </p:sp>
      <p:sp>
        <p:nvSpPr>
          <p:cNvPr id="349" name="Google Shape;349;p34"/>
          <p:cNvSpPr/>
          <p:nvPr/>
        </p:nvSpPr>
        <p:spPr>
          <a:xfrm>
            <a:off x="7697700" y="4904038"/>
            <a:ext cx="1524300" cy="4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7F7F7F"/>
                </a:solidFill>
                <a:latin typeface="Montserrat"/>
                <a:ea typeface="Montserrat"/>
                <a:cs typeface="Montserrat"/>
                <a:sym typeface="Montserrat"/>
              </a:rPr>
              <a:t>Backward Regression</a:t>
            </a:r>
            <a:endParaRPr sz="1200">
              <a:solidFill>
                <a:srgbClr val="7F7F7F"/>
              </a:solidFill>
              <a:latin typeface="Montserrat"/>
              <a:ea typeface="Montserrat"/>
              <a:cs typeface="Montserrat"/>
              <a:sym typeface="Montserrat"/>
            </a:endParaRPr>
          </a:p>
        </p:txBody>
      </p:sp>
      <p:sp>
        <p:nvSpPr>
          <p:cNvPr id="350" name="Google Shape;350;p34"/>
          <p:cNvSpPr/>
          <p:nvPr/>
        </p:nvSpPr>
        <p:spPr>
          <a:xfrm>
            <a:off x="7697700" y="5538744"/>
            <a:ext cx="1524300" cy="4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200">
                <a:solidFill>
                  <a:srgbClr val="7F7F7F"/>
                </a:solidFill>
                <a:latin typeface="Montserrat"/>
                <a:ea typeface="Montserrat"/>
                <a:cs typeface="Montserrat"/>
                <a:sym typeface="Montserrat"/>
              </a:rPr>
              <a:t>Adaptive Lasso</a:t>
            </a:r>
            <a:endParaRPr sz="1200">
              <a:solidFill>
                <a:srgbClr val="7F7F7F"/>
              </a:solidFill>
              <a:latin typeface="Montserrat"/>
              <a:ea typeface="Montserrat"/>
              <a:cs typeface="Montserrat"/>
              <a:sym typeface="Montserrat"/>
            </a:endParaRPr>
          </a:p>
        </p:txBody>
      </p:sp>
      <p:sp>
        <p:nvSpPr>
          <p:cNvPr id="351" name="Google Shape;351;p34"/>
          <p:cNvSpPr/>
          <p:nvPr/>
        </p:nvSpPr>
        <p:spPr>
          <a:xfrm>
            <a:off x="377025" y="3524300"/>
            <a:ext cx="1524300" cy="4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Class </a:t>
            </a:r>
            <a:endParaRPr sz="1200">
              <a:solidFill>
                <a:srgbClr val="7F7F7F"/>
              </a:solidFill>
              <a:latin typeface="Montserrat"/>
              <a:ea typeface="Montserrat"/>
              <a:cs typeface="Montserrat"/>
              <a:sym typeface="Montserrat"/>
            </a:endParaRPr>
          </a:p>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Imbalances</a:t>
            </a:r>
            <a:endParaRPr sz="1200">
              <a:solidFill>
                <a:srgbClr val="7F7F7F"/>
              </a:solidFill>
              <a:latin typeface="Montserrat"/>
              <a:ea typeface="Montserrat"/>
              <a:cs typeface="Montserrat"/>
              <a:sym typeface="Montserrat"/>
            </a:endParaRPr>
          </a:p>
        </p:txBody>
      </p:sp>
      <p:sp>
        <p:nvSpPr>
          <p:cNvPr id="352" name="Google Shape;352;p34"/>
          <p:cNvSpPr/>
          <p:nvPr/>
        </p:nvSpPr>
        <p:spPr>
          <a:xfrm>
            <a:off x="377025" y="4269324"/>
            <a:ext cx="1524300" cy="95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Identifying Missing Values, distributions, data types &amp; data statistics</a:t>
            </a:r>
            <a:endParaRPr sz="1200">
              <a:solidFill>
                <a:srgbClr val="7F7F7F"/>
              </a:solidFill>
              <a:latin typeface="Montserrat"/>
              <a:ea typeface="Montserrat"/>
              <a:cs typeface="Montserrat"/>
              <a:sym typeface="Montserrat"/>
            </a:endParaRPr>
          </a:p>
        </p:txBody>
      </p:sp>
      <p:sp>
        <p:nvSpPr>
          <p:cNvPr id="353" name="Google Shape;353;p34"/>
          <p:cNvSpPr/>
          <p:nvPr/>
        </p:nvSpPr>
        <p:spPr>
          <a:xfrm>
            <a:off x="377025" y="5538744"/>
            <a:ext cx="1524300" cy="101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F7F7F"/>
                </a:solidFill>
                <a:latin typeface="Montserrat"/>
                <a:ea typeface="Montserrat"/>
                <a:cs typeface="Montserrat"/>
                <a:sym typeface="Montserrat"/>
              </a:rPr>
              <a:t>Superhost patterns - Geospatial pattern, Revenue trends</a:t>
            </a:r>
            <a:endParaRPr sz="1200">
              <a:solidFill>
                <a:srgbClr val="7F7F7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p:nvPr/>
        </p:nvSpPr>
        <p:spPr>
          <a:xfrm rot="5400000">
            <a:off x="-107850" y="1762050"/>
            <a:ext cx="3549300" cy="3333900"/>
          </a:xfrm>
          <a:prstGeom prst="round2SameRect">
            <a:avLst>
              <a:gd name="adj1" fmla="val 49038"/>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60" name="Google Shape;360;p35"/>
          <p:cNvSpPr/>
          <p:nvPr/>
        </p:nvSpPr>
        <p:spPr>
          <a:xfrm>
            <a:off x="7128950" y="0"/>
            <a:ext cx="50631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35"/>
          <p:cNvSpPr/>
          <p:nvPr/>
        </p:nvSpPr>
        <p:spPr>
          <a:xfrm>
            <a:off x="8071250" y="1227400"/>
            <a:ext cx="3178500" cy="641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accent5"/>
                </a:solidFill>
                <a:latin typeface="Montserrat"/>
                <a:ea typeface="Montserrat"/>
                <a:cs typeface="Montserrat"/>
                <a:sym typeface="Montserrat"/>
              </a:rPr>
              <a:t>Gradient Boosting</a:t>
            </a:r>
            <a:endParaRPr sz="1800">
              <a:solidFill>
                <a:schemeClr val="accent5"/>
              </a:solidFill>
              <a:latin typeface="Montserrat Light"/>
              <a:ea typeface="Montserrat Light"/>
              <a:cs typeface="Montserrat Light"/>
              <a:sym typeface="Montserrat Light"/>
            </a:endParaRPr>
          </a:p>
          <a:p>
            <a:pPr marL="0" marR="0" lvl="0" indent="0" algn="ctr" rtl="0">
              <a:spcBef>
                <a:spcPts val="0"/>
              </a:spcBef>
              <a:spcAft>
                <a:spcPts val="0"/>
              </a:spcAft>
              <a:buNone/>
            </a:pPr>
            <a:r>
              <a:rPr lang="en-US" sz="1800">
                <a:solidFill>
                  <a:schemeClr val="accent5"/>
                </a:solidFill>
                <a:latin typeface="Montserrat Light"/>
                <a:ea typeface="Montserrat Light"/>
                <a:cs typeface="Montserrat Light"/>
                <a:sym typeface="Montserrat Light"/>
              </a:rPr>
              <a:t>Prediction</a:t>
            </a:r>
            <a:endParaRPr sz="1800">
              <a:solidFill>
                <a:schemeClr val="accent5"/>
              </a:solidFill>
              <a:latin typeface="Montserrat Light"/>
              <a:ea typeface="Montserrat Light"/>
              <a:cs typeface="Montserrat Light"/>
              <a:sym typeface="Montserrat Light"/>
            </a:endParaRPr>
          </a:p>
        </p:txBody>
      </p:sp>
      <p:sp>
        <p:nvSpPr>
          <p:cNvPr id="362" name="Google Shape;362;p35"/>
          <p:cNvSpPr/>
          <p:nvPr/>
        </p:nvSpPr>
        <p:spPr>
          <a:xfrm>
            <a:off x="7432564" y="2120156"/>
            <a:ext cx="1241689" cy="8448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accent1"/>
                </a:solidFill>
                <a:latin typeface="Montserrat"/>
                <a:ea typeface="Montserrat"/>
                <a:cs typeface="Montserrat"/>
                <a:sym typeface="Montserrat"/>
              </a:rPr>
              <a:t>97.3%</a:t>
            </a:r>
            <a:endParaRPr lang="en-US" sz="5600">
              <a:solidFill>
                <a:schemeClr val="accent1"/>
              </a:solidFill>
              <a:latin typeface="Montserrat"/>
              <a:ea typeface="Montserrat"/>
              <a:cs typeface="Montserrat"/>
            </a:endParaRPr>
          </a:p>
          <a:p>
            <a:pPr marL="0" marR="0" lvl="0" indent="0" algn="ctr" rtl="0">
              <a:spcBef>
                <a:spcPts val="0"/>
              </a:spcBef>
              <a:spcAft>
                <a:spcPts val="0"/>
              </a:spcAft>
              <a:buNone/>
            </a:pPr>
            <a:r>
              <a:rPr lang="en-US" sz="1200">
                <a:solidFill>
                  <a:schemeClr val="accent1"/>
                </a:solidFill>
                <a:latin typeface="Montserrat"/>
                <a:ea typeface="Montserrat"/>
                <a:cs typeface="Montserrat"/>
                <a:sym typeface="Montserrat"/>
              </a:rPr>
              <a:t>Accuracy</a:t>
            </a:r>
            <a:endParaRPr sz="1200">
              <a:solidFill>
                <a:schemeClr val="accent1"/>
              </a:solidFill>
              <a:latin typeface="Montserrat"/>
              <a:ea typeface="Montserrat"/>
              <a:cs typeface="Montserrat"/>
              <a:sym typeface="Montserrat"/>
            </a:endParaRPr>
          </a:p>
        </p:txBody>
      </p:sp>
      <p:sp>
        <p:nvSpPr>
          <p:cNvPr id="363" name="Google Shape;363;p35"/>
          <p:cNvSpPr/>
          <p:nvPr/>
        </p:nvSpPr>
        <p:spPr>
          <a:xfrm>
            <a:off x="10597565" y="2121181"/>
            <a:ext cx="1303567" cy="724857"/>
          </a:xfrm>
          <a:prstGeom prst="rect">
            <a:avLst/>
          </a:prstGeom>
          <a:noFill/>
          <a:ln>
            <a:noFill/>
          </a:ln>
        </p:spPr>
        <p:txBody>
          <a:bodyPr spcFirstLastPara="1" wrap="square" lIns="91425" tIns="45700" rIns="91425" bIns="45700" anchor="t" anchorCtr="0">
            <a:noAutofit/>
          </a:bodyPr>
          <a:lstStyle/>
          <a:p>
            <a:pPr algn="ctr"/>
            <a:r>
              <a:rPr lang="en-US" sz="2800">
                <a:solidFill>
                  <a:schemeClr val="accent1"/>
                </a:solidFill>
                <a:latin typeface="Montserrat"/>
                <a:ea typeface="Montserrat"/>
                <a:cs typeface="Montserrat"/>
                <a:sym typeface="Montserrat"/>
              </a:rPr>
              <a:t>96.2%</a:t>
            </a:r>
            <a:r>
              <a:rPr lang="en-US" sz="1200" dirty="0">
                <a:solidFill>
                  <a:schemeClr val="accent1"/>
                </a:solidFill>
                <a:latin typeface="Montserrat"/>
                <a:ea typeface="Montserrat"/>
                <a:cs typeface="Montserrat"/>
                <a:sym typeface="Montserrat"/>
              </a:rPr>
              <a:t>        </a:t>
            </a:r>
            <a:r>
              <a:rPr lang="en-US" sz="1200">
                <a:solidFill>
                  <a:schemeClr val="accent1"/>
                </a:solidFill>
                <a:latin typeface="Montserrat"/>
                <a:ea typeface="Montserrat"/>
                <a:cs typeface="Montserrat"/>
                <a:sym typeface="Montserrat"/>
              </a:rPr>
              <a:t>Recall</a:t>
            </a:r>
            <a:endParaRPr lang="en-US" sz="1200" dirty="0">
              <a:solidFill>
                <a:schemeClr val="accent1"/>
              </a:solidFill>
              <a:latin typeface="Montserrat"/>
              <a:ea typeface="Montserrat"/>
              <a:cs typeface="Montserrat"/>
            </a:endParaRPr>
          </a:p>
        </p:txBody>
      </p:sp>
      <p:sp>
        <p:nvSpPr>
          <p:cNvPr id="364" name="Google Shape;364;p35"/>
          <p:cNvSpPr/>
          <p:nvPr/>
        </p:nvSpPr>
        <p:spPr>
          <a:xfrm>
            <a:off x="9007430" y="2121182"/>
            <a:ext cx="1634100" cy="809523"/>
          </a:xfrm>
          <a:prstGeom prst="rect">
            <a:avLst/>
          </a:prstGeom>
          <a:noFill/>
          <a:ln>
            <a:noFill/>
          </a:ln>
        </p:spPr>
        <p:txBody>
          <a:bodyPr spcFirstLastPara="1" wrap="square" lIns="91425" tIns="45700" rIns="91425" bIns="45700" anchor="t" anchorCtr="0">
            <a:noAutofit/>
          </a:bodyPr>
          <a:lstStyle/>
          <a:p>
            <a:pPr algn="ctr"/>
            <a:r>
              <a:rPr lang="en-US" sz="2800">
                <a:solidFill>
                  <a:schemeClr val="accent1"/>
                </a:solidFill>
                <a:latin typeface="Montserrat"/>
                <a:ea typeface="Montserrat"/>
                <a:cs typeface="Montserrat"/>
                <a:sym typeface="Montserrat"/>
              </a:rPr>
              <a:t>96.9%</a:t>
            </a:r>
            <a:r>
              <a:rPr lang="en-US" sz="1200" dirty="0">
                <a:solidFill>
                  <a:schemeClr val="accent1"/>
                </a:solidFill>
                <a:latin typeface="Montserrat"/>
                <a:ea typeface="Montserrat"/>
                <a:cs typeface="Montserrat"/>
                <a:sym typeface="Montserrat"/>
              </a:rPr>
              <a:t>         </a:t>
            </a:r>
            <a:r>
              <a:rPr lang="en-US" sz="1200">
                <a:solidFill>
                  <a:schemeClr val="accent1"/>
                </a:solidFill>
                <a:latin typeface="Montserrat"/>
                <a:ea typeface="Montserrat"/>
                <a:cs typeface="Montserrat"/>
                <a:sym typeface="Montserrat"/>
              </a:rPr>
              <a:t>Precision</a:t>
            </a:r>
            <a:endParaRPr lang="en-US" sz="1200" dirty="0" err="1">
              <a:solidFill>
                <a:schemeClr val="accent1"/>
              </a:solidFill>
              <a:latin typeface="Montserrat"/>
              <a:ea typeface="Montserrat"/>
              <a:cs typeface="Montserrat"/>
            </a:endParaRPr>
          </a:p>
        </p:txBody>
      </p:sp>
      <p:sp>
        <p:nvSpPr>
          <p:cNvPr id="365" name="Google Shape;365;p35"/>
          <p:cNvSpPr/>
          <p:nvPr/>
        </p:nvSpPr>
        <p:spPr>
          <a:xfrm>
            <a:off x="8052950" y="3547074"/>
            <a:ext cx="33339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accent5"/>
                </a:solidFill>
                <a:latin typeface="Montserrat"/>
                <a:ea typeface="Montserrat"/>
                <a:cs typeface="Montserrat"/>
                <a:sym typeface="Montserrat"/>
              </a:rPr>
              <a:t>Logistic Regression</a:t>
            </a:r>
            <a:endParaRPr sz="2400" b="1">
              <a:solidFill>
                <a:schemeClr val="accent5"/>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5"/>
                </a:solidFill>
                <a:latin typeface="Montserrat Light"/>
                <a:ea typeface="Montserrat Light"/>
                <a:cs typeface="Montserrat Light"/>
                <a:sym typeface="Montserrat Light"/>
              </a:rPr>
              <a:t>Interpretation</a:t>
            </a:r>
            <a:endParaRPr sz="1800">
              <a:solidFill>
                <a:schemeClr val="accent5"/>
              </a:solidFill>
              <a:latin typeface="Montserrat Light"/>
              <a:ea typeface="Montserrat Light"/>
              <a:cs typeface="Montserrat Light"/>
              <a:sym typeface="Montserrat Light"/>
            </a:endParaRPr>
          </a:p>
        </p:txBody>
      </p:sp>
      <p:sp>
        <p:nvSpPr>
          <p:cNvPr id="366" name="Google Shape;366;p35"/>
          <p:cNvSpPr/>
          <p:nvPr/>
        </p:nvSpPr>
        <p:spPr>
          <a:xfrm>
            <a:off x="7310400" y="4409250"/>
            <a:ext cx="13449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accent1"/>
                </a:solidFill>
                <a:latin typeface="Montserrat"/>
                <a:ea typeface="Montserrat"/>
                <a:cs typeface="Montserrat"/>
                <a:sym typeface="Montserrat"/>
              </a:rPr>
              <a:t>95.1%</a:t>
            </a:r>
            <a:endParaRPr sz="56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200">
                <a:solidFill>
                  <a:schemeClr val="accent1"/>
                </a:solidFill>
                <a:latin typeface="Montserrat"/>
                <a:ea typeface="Montserrat"/>
                <a:cs typeface="Montserrat"/>
                <a:sym typeface="Montserrat"/>
              </a:rPr>
              <a:t>Accuracy</a:t>
            </a:r>
            <a:endParaRPr sz="1200">
              <a:solidFill>
                <a:schemeClr val="accent1"/>
              </a:solidFill>
              <a:latin typeface="Montserrat"/>
              <a:ea typeface="Montserrat"/>
              <a:cs typeface="Montserrat"/>
              <a:sym typeface="Montserrat"/>
            </a:endParaRPr>
          </a:p>
        </p:txBody>
      </p:sp>
      <p:sp>
        <p:nvSpPr>
          <p:cNvPr id="367" name="Google Shape;367;p35"/>
          <p:cNvSpPr/>
          <p:nvPr/>
        </p:nvSpPr>
        <p:spPr>
          <a:xfrm>
            <a:off x="10443153" y="4409342"/>
            <a:ext cx="1628239" cy="751016"/>
          </a:xfrm>
          <a:prstGeom prst="rect">
            <a:avLst/>
          </a:prstGeom>
          <a:noFill/>
          <a:ln>
            <a:noFill/>
          </a:ln>
        </p:spPr>
        <p:txBody>
          <a:bodyPr spcFirstLastPara="1" wrap="square" lIns="91425" tIns="45700" rIns="91425" bIns="45700" anchor="t" anchorCtr="0">
            <a:noAutofit/>
          </a:bodyPr>
          <a:lstStyle/>
          <a:p>
            <a:pPr algn="ctr"/>
            <a:r>
              <a:rPr lang="en-US" sz="2800">
                <a:solidFill>
                  <a:schemeClr val="accent1"/>
                </a:solidFill>
                <a:latin typeface="Montserrat"/>
                <a:ea typeface="Montserrat"/>
                <a:cs typeface="Montserrat"/>
                <a:sym typeface="Montserrat"/>
              </a:rPr>
              <a:t>86.7%</a:t>
            </a:r>
            <a:r>
              <a:rPr lang="en-US" sz="1200" dirty="0">
                <a:solidFill>
                  <a:schemeClr val="accent1"/>
                </a:solidFill>
                <a:latin typeface="Montserrat"/>
                <a:ea typeface="Montserrat"/>
                <a:cs typeface="Montserrat"/>
                <a:sym typeface="Montserrat"/>
              </a:rPr>
              <a:t> </a:t>
            </a:r>
            <a:endParaRPr lang="en-US" sz="1200">
              <a:solidFill>
                <a:schemeClr val="accent1"/>
              </a:solidFill>
              <a:latin typeface="Montserrat"/>
              <a:ea typeface="Montserrat"/>
              <a:cs typeface="Montserrat"/>
            </a:endParaRPr>
          </a:p>
          <a:p>
            <a:pPr algn="ctr"/>
            <a:r>
              <a:rPr lang="en-US" sz="1200" dirty="0">
                <a:solidFill>
                  <a:schemeClr val="accent1"/>
                </a:solidFill>
                <a:latin typeface="Montserrat"/>
                <a:ea typeface="Montserrat"/>
                <a:cs typeface="Montserrat"/>
                <a:sym typeface="Montserrat"/>
              </a:rPr>
              <a:t>   </a:t>
            </a:r>
            <a:r>
              <a:rPr lang="en-US" sz="1200">
                <a:solidFill>
                  <a:schemeClr val="accent1"/>
                </a:solidFill>
                <a:latin typeface="Montserrat"/>
                <a:ea typeface="Montserrat"/>
                <a:cs typeface="Montserrat"/>
                <a:sym typeface="Montserrat"/>
              </a:rPr>
              <a:t>Recall</a:t>
            </a:r>
            <a:endParaRPr lang="en-US" sz="1200" dirty="0">
              <a:solidFill>
                <a:schemeClr val="accent1"/>
              </a:solidFill>
              <a:latin typeface="Montserrat"/>
              <a:ea typeface="Montserrat"/>
              <a:cs typeface="Montserrat"/>
              <a:sym typeface="Montserrat"/>
            </a:endParaRPr>
          </a:p>
        </p:txBody>
      </p:sp>
      <p:sp>
        <p:nvSpPr>
          <p:cNvPr id="368" name="Google Shape;368;p35"/>
          <p:cNvSpPr/>
          <p:nvPr/>
        </p:nvSpPr>
        <p:spPr>
          <a:xfrm>
            <a:off x="8902850" y="4409251"/>
            <a:ext cx="16341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accent1"/>
                </a:solidFill>
                <a:latin typeface="Montserrat"/>
                <a:ea typeface="Montserrat"/>
                <a:cs typeface="Montserrat"/>
                <a:sym typeface="Montserrat"/>
              </a:rPr>
              <a:t>86.7% </a:t>
            </a:r>
            <a:endParaRPr sz="28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200">
                <a:solidFill>
                  <a:schemeClr val="accent1"/>
                </a:solidFill>
                <a:latin typeface="Montserrat"/>
                <a:ea typeface="Montserrat"/>
                <a:cs typeface="Montserrat"/>
                <a:sym typeface="Montserrat"/>
              </a:rPr>
              <a:t>Precision</a:t>
            </a:r>
            <a:endParaRPr sz="1200">
              <a:solidFill>
                <a:schemeClr val="accent1"/>
              </a:solidFill>
              <a:latin typeface="Montserrat"/>
              <a:ea typeface="Montserrat"/>
              <a:cs typeface="Montserrat"/>
              <a:sym typeface="Montserrat"/>
            </a:endParaRPr>
          </a:p>
        </p:txBody>
      </p:sp>
      <p:sp>
        <p:nvSpPr>
          <p:cNvPr id="369" name="Google Shape;369;p35"/>
          <p:cNvSpPr/>
          <p:nvPr/>
        </p:nvSpPr>
        <p:spPr>
          <a:xfrm>
            <a:off x="186000" y="2603100"/>
            <a:ext cx="2961600" cy="16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Model 1</a:t>
            </a: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r>
              <a:rPr lang="en-US" sz="1800">
                <a:solidFill>
                  <a:srgbClr val="F2F2F2"/>
                </a:solidFill>
                <a:latin typeface="Montserrat"/>
                <a:ea typeface="Montserrat"/>
                <a:cs typeface="Montserrat"/>
                <a:sym typeface="Montserrat"/>
              </a:rPr>
              <a:t>Predicting superhost status</a:t>
            </a:r>
            <a:endParaRPr sz="1800">
              <a:solidFill>
                <a:srgbClr val="F2F2F2"/>
              </a:solidFill>
              <a:latin typeface="Montserrat"/>
              <a:ea typeface="Montserrat"/>
              <a:cs typeface="Montserrat"/>
              <a:sym typeface="Montserrat"/>
            </a:endParaRPr>
          </a:p>
        </p:txBody>
      </p:sp>
      <p:sp>
        <p:nvSpPr>
          <p:cNvPr id="370" name="Google Shape;370;p35"/>
          <p:cNvSpPr/>
          <p:nvPr/>
        </p:nvSpPr>
        <p:spPr>
          <a:xfrm>
            <a:off x="3920863" y="2709600"/>
            <a:ext cx="2434800" cy="641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5"/>
                </a:solidFill>
                <a:latin typeface="Montserrat Light"/>
                <a:ea typeface="Montserrat Light"/>
                <a:cs typeface="Montserrat Light"/>
                <a:sym typeface="Montserrat Light"/>
              </a:rPr>
              <a:t>Problem</a:t>
            </a:r>
            <a:endParaRPr sz="3600">
              <a:solidFill>
                <a:schemeClr val="lt1"/>
              </a:solidFill>
              <a:latin typeface="Montserrat Light"/>
              <a:ea typeface="Montserrat Light"/>
              <a:cs typeface="Montserrat Light"/>
              <a:sym typeface="Montserrat Light"/>
            </a:endParaRPr>
          </a:p>
        </p:txBody>
      </p:sp>
      <p:sp>
        <p:nvSpPr>
          <p:cNvPr id="371" name="Google Shape;371;p35"/>
          <p:cNvSpPr/>
          <p:nvPr/>
        </p:nvSpPr>
        <p:spPr>
          <a:xfrm>
            <a:off x="3182863" y="3283500"/>
            <a:ext cx="3910800" cy="864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en-US" sz="1900">
                <a:solidFill>
                  <a:srgbClr val="888888"/>
                </a:solidFill>
                <a:latin typeface="Montserrat"/>
                <a:ea typeface="Montserrat"/>
                <a:cs typeface="Montserrat"/>
                <a:sym typeface="Montserrat"/>
              </a:rPr>
              <a:t>Am I ever going to be a superhost in this lifetime?</a:t>
            </a:r>
            <a:endParaRPr sz="1600">
              <a:solidFill>
                <a:srgbClr val="888888"/>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6"/>
          <p:cNvPicPr preferRelativeResize="0"/>
          <p:nvPr/>
        </p:nvPicPr>
        <p:blipFill>
          <a:blip r:embed="rId3">
            <a:alphaModFix/>
          </a:blip>
          <a:stretch>
            <a:fillRect/>
          </a:stretch>
        </p:blipFill>
        <p:spPr>
          <a:xfrm>
            <a:off x="0" y="0"/>
            <a:ext cx="6039301" cy="6857999"/>
          </a:xfrm>
          <a:prstGeom prst="rect">
            <a:avLst/>
          </a:prstGeom>
          <a:noFill/>
          <a:ln>
            <a:noFill/>
          </a:ln>
        </p:spPr>
      </p:pic>
      <p:sp>
        <p:nvSpPr>
          <p:cNvPr id="377" name="Google Shape;377;p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78" name="Google Shape;378;p36"/>
          <p:cNvSpPr/>
          <p:nvPr/>
        </p:nvSpPr>
        <p:spPr>
          <a:xfrm>
            <a:off x="6039325" y="0"/>
            <a:ext cx="61527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36"/>
          <p:cNvSpPr/>
          <p:nvPr/>
        </p:nvSpPr>
        <p:spPr>
          <a:xfrm>
            <a:off x="6691723" y="812513"/>
            <a:ext cx="5085900" cy="55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400">
                <a:solidFill>
                  <a:schemeClr val="accent5"/>
                </a:solidFill>
                <a:latin typeface="Montserrat"/>
                <a:ea typeface="Montserrat"/>
                <a:cs typeface="Montserrat"/>
                <a:sym typeface="Montserrat"/>
              </a:rPr>
              <a:t>Features analyzed</a:t>
            </a:r>
            <a:endParaRPr sz="2400">
              <a:solidFill>
                <a:schemeClr val="accent5"/>
              </a:solidFill>
              <a:latin typeface="Montserrat"/>
              <a:ea typeface="Montserrat"/>
              <a:cs typeface="Montserrat"/>
              <a:sym typeface="Montserrat"/>
            </a:endParaRPr>
          </a:p>
        </p:txBody>
      </p:sp>
      <p:sp>
        <p:nvSpPr>
          <p:cNvPr id="380" name="Google Shape;380;p36"/>
          <p:cNvSpPr/>
          <p:nvPr/>
        </p:nvSpPr>
        <p:spPr>
          <a:xfrm>
            <a:off x="6691723" y="1507389"/>
            <a:ext cx="2115444" cy="1500155"/>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-2.225%</a:t>
            </a:r>
            <a:r>
              <a:rPr lang="en-US" sz="6000">
                <a:solidFill>
                  <a:schemeClr val="accent1"/>
                </a:solidFill>
                <a:latin typeface="Montserrat"/>
                <a:ea typeface="Montserrat"/>
                <a:cs typeface="Montserrat"/>
                <a:sym typeface="Montserrat"/>
              </a:rPr>
              <a:t> </a:t>
            </a: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cancellations past year</a:t>
            </a:r>
            <a:endParaRPr sz="1500">
              <a:solidFill>
                <a:schemeClr val="accent1"/>
              </a:solidFill>
              <a:latin typeface="Montserrat"/>
              <a:ea typeface="Montserrat"/>
              <a:cs typeface="Montserrat"/>
              <a:sym typeface="Montserrat"/>
            </a:endParaRPr>
          </a:p>
        </p:txBody>
      </p:sp>
      <p:sp>
        <p:nvSpPr>
          <p:cNvPr id="381" name="Google Shape;381;p36"/>
          <p:cNvSpPr/>
          <p:nvPr/>
        </p:nvSpPr>
        <p:spPr>
          <a:xfrm>
            <a:off x="9502088" y="1458000"/>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1.027%</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superhost : host in a tract</a:t>
            </a:r>
            <a:endParaRPr sz="1500">
              <a:solidFill>
                <a:schemeClr val="accent1"/>
              </a:solidFill>
              <a:latin typeface="Montserrat"/>
              <a:ea typeface="Montserrat"/>
              <a:cs typeface="Montserrat"/>
              <a:sym typeface="Montserrat"/>
            </a:endParaRPr>
          </a:p>
        </p:txBody>
      </p:sp>
      <p:sp>
        <p:nvSpPr>
          <p:cNvPr id="382" name="Google Shape;382;p36"/>
          <p:cNvSpPr/>
          <p:nvPr/>
        </p:nvSpPr>
        <p:spPr>
          <a:xfrm>
            <a:off x="9502088" y="3175288"/>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2.59%</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avg. rating past year </a:t>
            </a:r>
            <a:endParaRPr sz="1500">
              <a:solidFill>
                <a:schemeClr val="accent1"/>
              </a:solidFill>
              <a:latin typeface="Montserrat"/>
              <a:ea typeface="Montserrat"/>
              <a:cs typeface="Montserrat"/>
              <a:sym typeface="Montserrat"/>
            </a:endParaRPr>
          </a:p>
        </p:txBody>
      </p:sp>
      <p:sp>
        <p:nvSpPr>
          <p:cNvPr id="383" name="Google Shape;383;p36"/>
          <p:cNvSpPr/>
          <p:nvPr/>
        </p:nvSpPr>
        <p:spPr>
          <a:xfrm>
            <a:off x="6691723" y="3175288"/>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0.44%</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rgbClr val="FF0000"/>
                </a:solidFill>
                <a:latin typeface="Montserrat"/>
                <a:ea typeface="Montserrat"/>
                <a:cs typeface="Montserrat"/>
                <a:sym typeface="Montserrat"/>
              </a:rPr>
              <a:t>avg. rating for past year in the previous period</a:t>
            </a:r>
            <a:endParaRPr sz="1500">
              <a:solidFill>
                <a:schemeClr val="accent1"/>
              </a:solidFill>
              <a:latin typeface="Montserrat"/>
              <a:ea typeface="Montserrat"/>
              <a:cs typeface="Montserrat"/>
              <a:sym typeface="Montserrat"/>
            </a:endParaRPr>
          </a:p>
        </p:txBody>
      </p:sp>
      <p:sp>
        <p:nvSpPr>
          <p:cNvPr id="384" name="Google Shape;384;p36"/>
          <p:cNvSpPr/>
          <p:nvPr/>
        </p:nvSpPr>
        <p:spPr>
          <a:xfrm>
            <a:off x="0" y="0"/>
            <a:ext cx="6039300" cy="6858000"/>
          </a:xfrm>
          <a:prstGeom prst="rect">
            <a:avLst/>
          </a:prstGeom>
          <a:solidFill>
            <a:srgbClr val="262626">
              <a:alpha val="740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6"/>
          <p:cNvSpPr/>
          <p:nvPr/>
        </p:nvSpPr>
        <p:spPr>
          <a:xfrm>
            <a:off x="6691723" y="4892575"/>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0.05%</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rgbClr val="FF0000"/>
                </a:solidFill>
                <a:latin typeface="Montserrat"/>
                <a:ea typeface="Montserrat"/>
                <a:cs typeface="Montserrat"/>
                <a:sym typeface="Montserrat"/>
              </a:rPr>
              <a:t>responses in the past year</a:t>
            </a:r>
            <a:endParaRPr sz="1500">
              <a:solidFill>
                <a:schemeClr val="accent1"/>
              </a:solidFill>
              <a:latin typeface="Montserrat"/>
              <a:ea typeface="Montserrat"/>
              <a:cs typeface="Montserrat"/>
              <a:sym typeface="Montserrat"/>
            </a:endParaRPr>
          </a:p>
        </p:txBody>
      </p:sp>
      <p:sp>
        <p:nvSpPr>
          <p:cNvPr id="386" name="Google Shape;386;p36"/>
          <p:cNvSpPr/>
          <p:nvPr/>
        </p:nvSpPr>
        <p:spPr>
          <a:xfrm>
            <a:off x="9502075" y="4892600"/>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0.301%</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rgbClr val="FF0000"/>
                </a:solidFill>
                <a:latin typeface="Montserrat"/>
                <a:ea typeface="Montserrat"/>
                <a:cs typeface="Montserrat"/>
                <a:sym typeface="Montserrat"/>
              </a:rPr>
              <a:t>reserved days in the past year</a:t>
            </a:r>
            <a:endParaRPr sz="1500">
              <a:solidFill>
                <a:schemeClr val="accent1"/>
              </a:solidFill>
              <a:latin typeface="Montserrat"/>
              <a:ea typeface="Montserrat"/>
              <a:cs typeface="Montserrat"/>
              <a:sym typeface="Montserrat"/>
            </a:endParaRPr>
          </a:p>
        </p:txBody>
      </p:sp>
      <p:sp>
        <p:nvSpPr>
          <p:cNvPr id="387" name="Google Shape;387;p36"/>
          <p:cNvSpPr txBox="1"/>
          <p:nvPr/>
        </p:nvSpPr>
        <p:spPr>
          <a:xfrm>
            <a:off x="822975" y="1855450"/>
            <a:ext cx="4558800" cy="4132800"/>
          </a:xfrm>
          <a:prstGeom prst="rect">
            <a:avLst/>
          </a:prstGeom>
          <a:noFill/>
          <a:ln>
            <a:noFill/>
          </a:ln>
        </p:spPr>
        <p:txBody>
          <a:bodyPr spcFirstLastPara="1" wrap="square" lIns="91425" tIns="91425" rIns="91425" bIns="91425" anchor="t" anchorCtr="0">
            <a:spAutoFit/>
          </a:bodyPr>
          <a:lstStyle/>
          <a:p>
            <a:pPr marL="6858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rating_ave_pastYear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2"/>
            </a:pPr>
            <a:r>
              <a:rPr lang="en-US" sz="1500">
                <a:solidFill>
                  <a:schemeClr val="lt1"/>
                </a:solidFill>
                <a:latin typeface="Montserrat"/>
                <a:ea typeface="Montserrat"/>
                <a:cs typeface="Montserrat"/>
                <a:sym typeface="Montserrat"/>
              </a:rPr>
              <a:t>numCancel_pastYear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3"/>
            </a:pPr>
            <a:r>
              <a:rPr lang="en-US" sz="1500">
                <a:solidFill>
                  <a:schemeClr val="lt1"/>
                </a:solidFill>
                <a:latin typeface="Montserrat"/>
                <a:ea typeface="Montserrat"/>
                <a:cs typeface="Montserrat"/>
                <a:sym typeface="Montserrat"/>
              </a:rPr>
              <a:t>num_5_star_Rev_pastYear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4"/>
            </a:pPr>
            <a:r>
              <a:rPr lang="en-US" sz="1500">
                <a:solidFill>
                  <a:schemeClr val="lt1"/>
                </a:solidFill>
                <a:latin typeface="Montserrat"/>
                <a:ea typeface="Montserrat"/>
                <a:cs typeface="Montserrat"/>
                <a:sym typeface="Montserrat"/>
              </a:rPr>
              <a:t>superhost_change_gain_superhost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5"/>
            </a:pPr>
            <a:r>
              <a:rPr lang="en-US" sz="1500">
                <a:solidFill>
                  <a:schemeClr val="lt1"/>
                </a:solidFill>
                <a:latin typeface="Montserrat"/>
                <a:ea typeface="Montserrat"/>
                <a:cs typeface="Montserrat"/>
                <a:sym typeface="Montserrat"/>
              </a:rPr>
              <a:t>numReviews_pastYear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6"/>
            </a:pPr>
            <a:r>
              <a:rPr lang="en-US" sz="1500">
                <a:solidFill>
                  <a:schemeClr val="lt1"/>
                </a:solidFill>
                <a:latin typeface="Montserrat"/>
                <a:ea typeface="Montserrat"/>
                <a:cs typeface="Montserrat"/>
                <a:sym typeface="Montserrat"/>
              </a:rPr>
              <a:t>prev_rating_ave_pastYear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7"/>
            </a:pPr>
            <a:r>
              <a:rPr lang="en-US" sz="1500">
                <a:solidFill>
                  <a:schemeClr val="lt1"/>
                </a:solidFill>
                <a:latin typeface="Montserrat"/>
                <a:ea typeface="Montserrat"/>
                <a:cs typeface="Montserrat"/>
                <a:sym typeface="Montserrat"/>
              </a:rPr>
              <a:t>prev_num_5_star_Rev_pastYear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8"/>
            </a:pPr>
            <a:r>
              <a:rPr lang="en-US" sz="1500">
                <a:solidFill>
                  <a:schemeClr val="lt1"/>
                </a:solidFill>
                <a:latin typeface="Montserrat"/>
                <a:ea typeface="Montserrat"/>
                <a:cs typeface="Montserrat"/>
                <a:sym typeface="Montserrat"/>
              </a:rPr>
              <a:t>prop_5_StarReviews_pastYear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9"/>
            </a:pPr>
            <a:r>
              <a:rPr lang="en-US" sz="1500">
                <a:solidFill>
                  <a:schemeClr val="lt1"/>
                </a:solidFill>
                <a:latin typeface="Montserrat"/>
                <a:ea typeface="Montserrat"/>
                <a:cs typeface="Montserrat"/>
                <a:sym typeface="Montserrat"/>
              </a:rPr>
              <a:t>prev_prop_5_StarReviews_pastYear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0"/>
            </a:pPr>
            <a:r>
              <a:rPr lang="en-US" sz="1500">
                <a:solidFill>
                  <a:schemeClr val="lt1"/>
                </a:solidFill>
                <a:latin typeface="Montserrat"/>
                <a:ea typeface="Montserrat"/>
                <a:cs typeface="Montserrat"/>
                <a:sym typeface="Montserrat"/>
              </a:rPr>
              <a:t>prev_numCancel_pastYear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1"/>
            </a:pPr>
            <a:r>
              <a:rPr lang="en-US" sz="1500">
                <a:solidFill>
                  <a:schemeClr val="lt1"/>
                </a:solidFill>
                <a:latin typeface="Montserrat"/>
                <a:ea typeface="Montserrat"/>
                <a:cs typeface="Montserrat"/>
                <a:sym typeface="Montserrat"/>
              </a:rPr>
              <a:t>hostResponseAverage_pastYear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2"/>
            </a:pPr>
            <a:r>
              <a:rPr lang="en-US" sz="1500">
                <a:solidFill>
                  <a:schemeClr val="lt1"/>
                </a:solidFill>
                <a:latin typeface="Montserrat"/>
                <a:ea typeface="Montserrat"/>
                <a:cs typeface="Montserrat"/>
                <a:sym typeface="Montserrat"/>
              </a:rPr>
              <a:t>tract_superhosts_ratio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3"/>
            </a:pPr>
            <a:r>
              <a:rPr lang="en-US" sz="1500">
                <a:solidFill>
                  <a:schemeClr val="lt1"/>
                </a:solidFill>
                <a:latin typeface="Montserrat"/>
                <a:ea typeface="Montserrat"/>
                <a:cs typeface="Montserrat"/>
                <a:sym typeface="Montserrat"/>
              </a:rPr>
              <a:t>prev_numReviews_pastYear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4"/>
            </a:pPr>
            <a:r>
              <a:rPr lang="en-US" sz="1500">
                <a:solidFill>
                  <a:schemeClr val="lt1"/>
                </a:solidFill>
                <a:latin typeface="Montserrat"/>
                <a:ea typeface="Montserrat"/>
                <a:cs typeface="Montserrat"/>
                <a:sym typeface="Montserrat"/>
              </a:rPr>
              <a:t>tract_prev_superhosts_ratio </a:t>
            </a:r>
            <a:endParaRPr sz="1500">
              <a:solidFill>
                <a:schemeClr val="lt1"/>
              </a:solidFill>
              <a:latin typeface="Montserrat"/>
              <a:ea typeface="Montserrat"/>
              <a:cs typeface="Montserrat"/>
              <a:sym typeface="Montserrat"/>
            </a:endParaRPr>
          </a:p>
          <a:p>
            <a:pPr marL="685800" lvl="0" indent="-323850" algn="l" rtl="0">
              <a:lnSpc>
                <a:spcPct val="115000"/>
              </a:lnSpc>
              <a:spcBef>
                <a:spcPts val="0"/>
              </a:spcBef>
              <a:spcAft>
                <a:spcPts val="0"/>
              </a:spcAft>
              <a:buClr>
                <a:schemeClr val="lt1"/>
              </a:buClr>
              <a:buSzPts val="1500"/>
              <a:buFont typeface="Montserrat"/>
              <a:buAutoNum type="arabicPeriod" startAt="15"/>
            </a:pPr>
            <a:r>
              <a:rPr lang="en-US" sz="1500">
                <a:solidFill>
                  <a:schemeClr val="lt1"/>
                </a:solidFill>
                <a:latin typeface="Montserrat"/>
                <a:ea typeface="Montserrat"/>
                <a:cs typeface="Montserrat"/>
                <a:sym typeface="Montserrat"/>
              </a:rPr>
              <a:t>Number of Reviews </a:t>
            </a:r>
            <a:endParaRPr sz="1500">
              <a:solidFill>
                <a:schemeClr val="lt1"/>
              </a:solidFill>
              <a:latin typeface="Montserrat"/>
              <a:ea typeface="Montserrat"/>
              <a:cs typeface="Montserrat"/>
              <a:sym typeface="Montserrat"/>
            </a:endParaRPr>
          </a:p>
        </p:txBody>
      </p:sp>
      <p:sp>
        <p:nvSpPr>
          <p:cNvPr id="388" name="Google Shape;388;p36"/>
          <p:cNvSpPr/>
          <p:nvPr/>
        </p:nvSpPr>
        <p:spPr>
          <a:xfrm>
            <a:off x="442875" y="551025"/>
            <a:ext cx="4938900" cy="89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1"/>
                </a:solidFill>
                <a:latin typeface="Montserrat SemiBold"/>
                <a:ea typeface="Montserrat SemiBold"/>
                <a:cs typeface="Montserrat SemiBold"/>
                <a:sym typeface="Montserrat SemiBold"/>
              </a:rPr>
              <a:t>Top 15 features</a:t>
            </a:r>
            <a:r>
              <a:rPr lang="en-US" sz="2400">
                <a:solidFill>
                  <a:schemeClr val="lt1"/>
                </a:solidFill>
                <a:latin typeface="Montserrat SemiBold"/>
                <a:ea typeface="Montserrat SemiBold"/>
                <a:cs typeface="Montserrat SemiBold"/>
                <a:sym typeface="Montserrat SemiBold"/>
              </a:rPr>
              <a:t> </a:t>
            </a:r>
            <a:r>
              <a:rPr lang="en-US" sz="2400">
                <a:solidFill>
                  <a:schemeClr val="lt1"/>
                </a:solidFill>
                <a:latin typeface="Montserrat"/>
                <a:ea typeface="Montserrat"/>
                <a:cs typeface="Montserrat"/>
                <a:sym typeface="Montserrat"/>
              </a:rPr>
              <a:t>from boosting affecting your chances </a:t>
            </a:r>
            <a:endParaRPr sz="2400">
              <a:solidFill>
                <a:schemeClr val="lt1"/>
              </a:solidFill>
              <a:latin typeface="Montserrat"/>
              <a:ea typeface="Montserrat"/>
              <a:cs typeface="Montserrat"/>
              <a:sym typeface="Montserrat"/>
            </a:endParaRPr>
          </a:p>
        </p:txBody>
      </p:sp>
      <p:sp>
        <p:nvSpPr>
          <p:cNvPr id="389" name="Google Shape;389;p36"/>
          <p:cNvSpPr txBox="1"/>
          <p:nvPr/>
        </p:nvSpPr>
        <p:spPr>
          <a:xfrm>
            <a:off x="6691723" y="320950"/>
            <a:ext cx="34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1"/>
                </a:solidFill>
                <a:latin typeface="Montserrat"/>
                <a:ea typeface="Montserrat"/>
                <a:cs typeface="Montserrat"/>
                <a:sym typeface="Montserrat"/>
              </a:rPr>
              <a:t>Target: Predicting superhost status</a:t>
            </a:r>
            <a:endParaRPr>
              <a:solidFill>
                <a:schemeClr val="accen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988758" y="546416"/>
            <a:ext cx="10214400" cy="74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US" b="0">
                <a:latin typeface="Montserrat Light"/>
                <a:ea typeface="Montserrat Light"/>
                <a:cs typeface="Montserrat Light"/>
                <a:sym typeface="Montserrat Light"/>
              </a:rPr>
              <a:t> Business Implications</a:t>
            </a:r>
            <a:endParaRPr b="0">
              <a:latin typeface="Montserrat Light"/>
              <a:ea typeface="Montserrat Light"/>
              <a:cs typeface="Montserrat Light"/>
              <a:sym typeface="Montserrat Light"/>
            </a:endParaRPr>
          </a:p>
        </p:txBody>
      </p:sp>
      <p:grpSp>
        <p:nvGrpSpPr>
          <p:cNvPr id="395" name="Google Shape;395;p37"/>
          <p:cNvGrpSpPr/>
          <p:nvPr/>
        </p:nvGrpSpPr>
        <p:grpSpPr>
          <a:xfrm>
            <a:off x="897549" y="2780051"/>
            <a:ext cx="2307600" cy="2276100"/>
            <a:chOff x="897549" y="3113726"/>
            <a:chExt cx="2307600" cy="2276100"/>
          </a:xfrm>
        </p:grpSpPr>
        <p:sp>
          <p:nvSpPr>
            <p:cNvPr id="396" name="Google Shape;396;p37"/>
            <p:cNvSpPr/>
            <p:nvPr/>
          </p:nvSpPr>
          <p:spPr>
            <a:xfrm>
              <a:off x="897549" y="3113726"/>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37"/>
            <p:cNvSpPr/>
            <p:nvPr/>
          </p:nvSpPr>
          <p:spPr>
            <a:xfrm>
              <a:off x="1192449" y="3737276"/>
              <a:ext cx="1717800" cy="1029000"/>
            </a:xfrm>
            <a:prstGeom prst="rect">
              <a:avLst/>
            </a:prstGeom>
            <a:noFill/>
            <a:ln>
              <a:noFill/>
            </a:ln>
          </p:spPr>
          <p:txBody>
            <a:bodyPr spcFirstLastPara="1" wrap="square" lIns="91425" tIns="45700" rIns="91425" bIns="45700" anchor="t" anchorCtr="0">
              <a:noAutofit/>
            </a:bodyPr>
            <a:lstStyle/>
            <a:p>
              <a:pPr marL="0" lvl="0" indent="0" algn="ctr">
                <a:buFont typeface="Arial"/>
                <a:buNone/>
              </a:pPr>
              <a:r>
                <a:rPr lang="en-US">
                  <a:solidFill>
                    <a:schemeClr val="accent1"/>
                  </a:solidFill>
                  <a:latin typeface="Montserrat"/>
                  <a:sym typeface="Nunito"/>
                </a:rPr>
                <a:t>Quality of Service and Guest Satisfaction</a:t>
              </a:r>
              <a:endParaRPr>
                <a:solidFill>
                  <a:schemeClr val="accent1"/>
                </a:solidFill>
                <a:latin typeface="Montserrat"/>
                <a:sym typeface="Nunito"/>
              </a:endParaRPr>
            </a:p>
          </p:txBody>
        </p:sp>
      </p:grpSp>
      <p:grpSp>
        <p:nvGrpSpPr>
          <p:cNvPr id="398" name="Google Shape;398;p37"/>
          <p:cNvGrpSpPr/>
          <p:nvPr/>
        </p:nvGrpSpPr>
        <p:grpSpPr>
          <a:xfrm>
            <a:off x="4942199" y="2780051"/>
            <a:ext cx="2307600" cy="2276100"/>
            <a:chOff x="4942199" y="3113726"/>
            <a:chExt cx="2307600" cy="2276100"/>
          </a:xfrm>
        </p:grpSpPr>
        <p:sp>
          <p:nvSpPr>
            <p:cNvPr id="399" name="Google Shape;399;p37"/>
            <p:cNvSpPr/>
            <p:nvPr/>
          </p:nvSpPr>
          <p:spPr>
            <a:xfrm>
              <a:off x="4942199" y="3113726"/>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37"/>
            <p:cNvSpPr/>
            <p:nvPr/>
          </p:nvSpPr>
          <p:spPr>
            <a:xfrm>
              <a:off x="5237099" y="3749782"/>
              <a:ext cx="1717800" cy="1003988"/>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Market Positioning and Competitive Environment</a:t>
              </a:r>
              <a:endParaRPr>
                <a:solidFill>
                  <a:schemeClr val="accent1"/>
                </a:solidFill>
                <a:latin typeface="Montserrat"/>
                <a:sym typeface="Nunito"/>
              </a:endParaRPr>
            </a:p>
          </p:txBody>
        </p:sp>
      </p:grpSp>
      <p:grpSp>
        <p:nvGrpSpPr>
          <p:cNvPr id="401" name="Google Shape;401;p37"/>
          <p:cNvGrpSpPr/>
          <p:nvPr/>
        </p:nvGrpSpPr>
        <p:grpSpPr>
          <a:xfrm>
            <a:off x="8986849" y="2780051"/>
            <a:ext cx="2307600" cy="2276100"/>
            <a:chOff x="8986849" y="3208376"/>
            <a:chExt cx="2307600" cy="2276100"/>
          </a:xfrm>
        </p:grpSpPr>
        <p:sp>
          <p:nvSpPr>
            <p:cNvPr id="402" name="Google Shape;402;p37"/>
            <p:cNvSpPr/>
            <p:nvPr/>
          </p:nvSpPr>
          <p:spPr>
            <a:xfrm>
              <a:off x="8986849" y="3208376"/>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3" name="Google Shape;403;p37"/>
            <p:cNvSpPr/>
            <p:nvPr/>
          </p:nvSpPr>
          <p:spPr>
            <a:xfrm>
              <a:off x="9275796" y="3843832"/>
              <a:ext cx="1717800" cy="1005188"/>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Operational Efficiency and Strategic Management</a:t>
              </a:r>
              <a:endParaRPr>
                <a:solidFill>
                  <a:schemeClr val="accent1"/>
                </a:solidFill>
                <a:latin typeface="Montserrat"/>
                <a:sym typeface="Nuni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8"/>
          <p:cNvSpPr/>
          <p:nvPr/>
        </p:nvSpPr>
        <p:spPr>
          <a:xfrm rot="5400000">
            <a:off x="-107850" y="1762050"/>
            <a:ext cx="3549300" cy="3333900"/>
          </a:xfrm>
          <a:prstGeom prst="round2SameRect">
            <a:avLst>
              <a:gd name="adj1" fmla="val 49038"/>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9" name="Google Shape;409;p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410" name="Google Shape;410;p38"/>
          <p:cNvSpPr/>
          <p:nvPr/>
        </p:nvSpPr>
        <p:spPr>
          <a:xfrm>
            <a:off x="7128950" y="0"/>
            <a:ext cx="50631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38"/>
          <p:cNvSpPr/>
          <p:nvPr/>
        </p:nvSpPr>
        <p:spPr>
          <a:xfrm>
            <a:off x="8071250" y="1227400"/>
            <a:ext cx="3178500" cy="641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accent5"/>
                </a:solidFill>
                <a:latin typeface="Montserrat"/>
                <a:ea typeface="Montserrat"/>
                <a:cs typeface="Montserrat"/>
                <a:sym typeface="Montserrat"/>
              </a:rPr>
              <a:t>Gradient Boosting</a:t>
            </a:r>
            <a:endParaRPr sz="1800">
              <a:solidFill>
                <a:schemeClr val="accent5"/>
              </a:solidFill>
              <a:latin typeface="Montserrat Light"/>
              <a:ea typeface="Montserrat Light"/>
              <a:cs typeface="Montserrat Light"/>
              <a:sym typeface="Montserrat Light"/>
            </a:endParaRPr>
          </a:p>
          <a:p>
            <a:pPr marL="0" marR="0" lvl="0" indent="0" algn="ctr" rtl="0">
              <a:spcBef>
                <a:spcPts val="0"/>
              </a:spcBef>
              <a:spcAft>
                <a:spcPts val="0"/>
              </a:spcAft>
              <a:buNone/>
            </a:pPr>
            <a:r>
              <a:rPr lang="en-US" sz="1800">
                <a:solidFill>
                  <a:schemeClr val="accent5"/>
                </a:solidFill>
                <a:latin typeface="Montserrat Light"/>
                <a:ea typeface="Montserrat Light"/>
                <a:cs typeface="Montserrat Light"/>
                <a:sym typeface="Montserrat Light"/>
              </a:rPr>
              <a:t>Prediction</a:t>
            </a:r>
            <a:endParaRPr sz="1800">
              <a:solidFill>
                <a:schemeClr val="accent5"/>
              </a:solidFill>
              <a:latin typeface="Montserrat Light"/>
              <a:ea typeface="Montserrat Light"/>
              <a:cs typeface="Montserrat Light"/>
              <a:sym typeface="Montserrat Light"/>
            </a:endParaRPr>
          </a:p>
        </p:txBody>
      </p:sp>
      <p:sp>
        <p:nvSpPr>
          <p:cNvPr id="412" name="Google Shape;412;p38"/>
          <p:cNvSpPr/>
          <p:nvPr/>
        </p:nvSpPr>
        <p:spPr>
          <a:xfrm>
            <a:off x="8078309" y="2247144"/>
            <a:ext cx="1467465" cy="781300"/>
          </a:xfrm>
          <a:prstGeom prst="rect">
            <a:avLst/>
          </a:prstGeom>
          <a:noFill/>
          <a:ln>
            <a:noFill/>
          </a:ln>
        </p:spPr>
        <p:txBody>
          <a:bodyPr spcFirstLastPara="1" wrap="square" lIns="91425" tIns="45700" rIns="91425" bIns="45700" anchor="t" anchorCtr="0">
            <a:noAutofit/>
          </a:bodyPr>
          <a:lstStyle/>
          <a:p>
            <a:r>
              <a:rPr lang="en-US" sz="2800">
                <a:solidFill>
                  <a:schemeClr val="accent1"/>
                </a:solidFill>
                <a:latin typeface="Montserrat"/>
                <a:ea typeface="Montserrat"/>
                <a:cs typeface="Montserrat"/>
                <a:sym typeface="Montserrat"/>
              </a:rPr>
              <a:t>97.8%  </a:t>
            </a:r>
            <a:r>
              <a:rPr lang="en-US" sz="1200">
                <a:solidFill>
                  <a:schemeClr val="accent1"/>
                </a:solidFill>
                <a:latin typeface="Montserrat"/>
                <a:ea typeface="Montserrat"/>
                <a:cs typeface="Montserrat"/>
                <a:sym typeface="Montserrat"/>
              </a:rPr>
              <a:t>Accuracy</a:t>
            </a:r>
            <a:endParaRPr lang="en-US" sz="1200">
              <a:solidFill>
                <a:schemeClr val="accent1"/>
              </a:solidFill>
              <a:latin typeface="Montserrat"/>
              <a:ea typeface="Montserrat"/>
              <a:cs typeface="Montserrat"/>
            </a:endParaRPr>
          </a:p>
        </p:txBody>
      </p:sp>
      <p:sp>
        <p:nvSpPr>
          <p:cNvPr id="413" name="Google Shape;413;p38"/>
          <p:cNvSpPr/>
          <p:nvPr/>
        </p:nvSpPr>
        <p:spPr>
          <a:xfrm>
            <a:off x="9931355" y="2247144"/>
            <a:ext cx="1634100" cy="837744"/>
          </a:xfrm>
          <a:prstGeom prst="rect">
            <a:avLst/>
          </a:prstGeom>
          <a:noFill/>
          <a:ln>
            <a:noFill/>
          </a:ln>
        </p:spPr>
        <p:txBody>
          <a:bodyPr spcFirstLastPara="1" wrap="square" lIns="91425" tIns="45700" rIns="91425" bIns="45700" anchor="t" anchorCtr="0">
            <a:noAutofit/>
          </a:bodyPr>
          <a:lstStyle/>
          <a:p>
            <a:pPr algn="ctr"/>
            <a:r>
              <a:rPr lang="en-US" sz="2800">
                <a:solidFill>
                  <a:schemeClr val="accent1"/>
                </a:solidFill>
                <a:latin typeface="Montserrat"/>
                <a:ea typeface="Montserrat"/>
                <a:cs typeface="Montserrat"/>
                <a:sym typeface="Montserrat"/>
              </a:rPr>
              <a:t>86.4%</a:t>
            </a:r>
            <a:endParaRPr lang="en-US" sz="1200">
              <a:solidFill>
                <a:schemeClr val="accent1"/>
              </a:solidFill>
              <a:latin typeface="Montserrat"/>
              <a:ea typeface="Montserrat"/>
              <a:cs typeface="Montserrat"/>
              <a:sym typeface="Montserrat"/>
            </a:endParaRPr>
          </a:p>
          <a:p>
            <a:pPr algn="ctr"/>
            <a:r>
              <a:rPr lang="en-US" sz="1200">
                <a:solidFill>
                  <a:schemeClr val="accent1"/>
                </a:solidFill>
                <a:latin typeface="Montserrat"/>
                <a:ea typeface="Montserrat"/>
                <a:cs typeface="Montserrat"/>
                <a:sym typeface="Montserrat"/>
              </a:rPr>
              <a:t>Precision</a:t>
            </a:r>
            <a:endParaRPr lang="en-US" sz="1200">
              <a:solidFill>
                <a:schemeClr val="accent1"/>
              </a:solidFill>
              <a:latin typeface="Montserrat"/>
              <a:ea typeface="Montserrat"/>
              <a:cs typeface="Montserrat"/>
            </a:endParaRPr>
          </a:p>
        </p:txBody>
      </p:sp>
      <p:sp>
        <p:nvSpPr>
          <p:cNvPr id="414" name="Google Shape;414;p38"/>
          <p:cNvSpPr/>
          <p:nvPr/>
        </p:nvSpPr>
        <p:spPr>
          <a:xfrm>
            <a:off x="8052950" y="3659963"/>
            <a:ext cx="33339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accent5"/>
                </a:solidFill>
                <a:latin typeface="Montserrat"/>
                <a:ea typeface="Montserrat"/>
                <a:cs typeface="Montserrat"/>
                <a:sym typeface="Montserrat"/>
              </a:rPr>
              <a:t>Logistic Regression</a:t>
            </a:r>
            <a:endParaRPr sz="2400" b="1">
              <a:solidFill>
                <a:schemeClr val="accent5"/>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5"/>
                </a:solidFill>
                <a:latin typeface="Montserrat Light"/>
                <a:ea typeface="Montserrat Light"/>
                <a:cs typeface="Montserrat Light"/>
                <a:sym typeface="Montserrat Light"/>
              </a:rPr>
              <a:t>Interpretation</a:t>
            </a:r>
            <a:endParaRPr sz="1800">
              <a:solidFill>
                <a:schemeClr val="accent5"/>
              </a:solidFill>
              <a:latin typeface="Montserrat Light"/>
              <a:ea typeface="Montserrat Light"/>
              <a:cs typeface="Montserrat Light"/>
              <a:sym typeface="Montserrat Light"/>
            </a:endParaRPr>
          </a:p>
        </p:txBody>
      </p:sp>
      <p:sp>
        <p:nvSpPr>
          <p:cNvPr id="415" name="Google Shape;415;p38"/>
          <p:cNvSpPr/>
          <p:nvPr/>
        </p:nvSpPr>
        <p:spPr>
          <a:xfrm>
            <a:off x="9047450" y="4522139"/>
            <a:ext cx="13449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accent1"/>
                </a:solidFill>
                <a:latin typeface="Montserrat"/>
                <a:ea typeface="Montserrat"/>
                <a:cs typeface="Montserrat"/>
                <a:sym typeface="Montserrat"/>
              </a:rPr>
              <a:t>95.8%</a:t>
            </a:r>
            <a:endParaRPr sz="56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200">
                <a:solidFill>
                  <a:schemeClr val="accent1"/>
                </a:solidFill>
                <a:latin typeface="Montserrat"/>
                <a:ea typeface="Montserrat"/>
                <a:cs typeface="Montserrat"/>
                <a:sym typeface="Montserrat"/>
              </a:rPr>
              <a:t>Accuracy</a:t>
            </a:r>
            <a:endParaRPr sz="1200">
              <a:solidFill>
                <a:schemeClr val="accent1"/>
              </a:solidFill>
              <a:latin typeface="Montserrat"/>
              <a:ea typeface="Montserrat"/>
              <a:cs typeface="Montserrat"/>
              <a:sym typeface="Montserrat"/>
            </a:endParaRPr>
          </a:p>
        </p:txBody>
      </p:sp>
      <p:sp>
        <p:nvSpPr>
          <p:cNvPr id="416" name="Google Shape;416;p38"/>
          <p:cNvSpPr/>
          <p:nvPr/>
        </p:nvSpPr>
        <p:spPr>
          <a:xfrm>
            <a:off x="186000" y="2603100"/>
            <a:ext cx="2961600" cy="16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Model 2</a:t>
            </a: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r>
              <a:rPr lang="en-US" sz="1800">
                <a:solidFill>
                  <a:srgbClr val="F2F2F2"/>
                </a:solidFill>
                <a:latin typeface="Montserrat"/>
                <a:ea typeface="Montserrat"/>
                <a:cs typeface="Montserrat"/>
                <a:sym typeface="Montserrat"/>
              </a:rPr>
              <a:t>Superhost loss classifier</a:t>
            </a:r>
            <a:endParaRPr sz="1800">
              <a:solidFill>
                <a:srgbClr val="F2F2F2"/>
              </a:solidFill>
              <a:latin typeface="Montserrat"/>
              <a:ea typeface="Montserrat"/>
              <a:cs typeface="Montserrat"/>
              <a:sym typeface="Montserrat"/>
            </a:endParaRPr>
          </a:p>
        </p:txBody>
      </p:sp>
      <p:sp>
        <p:nvSpPr>
          <p:cNvPr id="417" name="Google Shape;417;p38"/>
          <p:cNvSpPr/>
          <p:nvPr/>
        </p:nvSpPr>
        <p:spPr>
          <a:xfrm>
            <a:off x="3182863" y="3283500"/>
            <a:ext cx="3910800" cy="864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en-US" sz="1900">
                <a:solidFill>
                  <a:srgbClr val="888888"/>
                </a:solidFill>
                <a:latin typeface="Montserrat"/>
                <a:ea typeface="Montserrat"/>
                <a:cs typeface="Montserrat"/>
                <a:sym typeface="Montserrat"/>
              </a:rPr>
              <a:t>Am I going to lose my superhost status?</a:t>
            </a:r>
            <a:endParaRPr sz="1600">
              <a:solidFill>
                <a:srgbClr val="888888"/>
              </a:solidFill>
              <a:latin typeface="Montserrat"/>
              <a:ea typeface="Montserrat"/>
              <a:cs typeface="Montserrat"/>
              <a:sym typeface="Montserrat"/>
            </a:endParaRPr>
          </a:p>
        </p:txBody>
      </p:sp>
      <p:sp>
        <p:nvSpPr>
          <p:cNvPr id="418" name="Google Shape;418;p38"/>
          <p:cNvSpPr/>
          <p:nvPr/>
        </p:nvSpPr>
        <p:spPr>
          <a:xfrm>
            <a:off x="3920863" y="2709600"/>
            <a:ext cx="2434800" cy="641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5"/>
                </a:solidFill>
                <a:latin typeface="Montserrat Light"/>
                <a:ea typeface="Montserrat Light"/>
                <a:cs typeface="Montserrat Light"/>
                <a:sym typeface="Montserrat Light"/>
              </a:rPr>
              <a:t>Problem</a:t>
            </a:r>
            <a:endParaRPr sz="3600">
              <a:solidFill>
                <a:schemeClr val="lt1"/>
              </a:solidFill>
              <a:latin typeface="Montserrat Light"/>
              <a:ea typeface="Montserrat Light"/>
              <a:cs typeface="Montserrat Light"/>
              <a:sym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39"/>
          <p:cNvPicPr preferRelativeResize="0"/>
          <p:nvPr/>
        </p:nvPicPr>
        <p:blipFill>
          <a:blip r:embed="rId3">
            <a:alphaModFix/>
          </a:blip>
          <a:stretch>
            <a:fillRect/>
          </a:stretch>
        </p:blipFill>
        <p:spPr>
          <a:xfrm>
            <a:off x="0" y="0"/>
            <a:ext cx="6039301" cy="6857999"/>
          </a:xfrm>
          <a:prstGeom prst="rect">
            <a:avLst/>
          </a:prstGeom>
          <a:noFill/>
          <a:ln>
            <a:noFill/>
          </a:ln>
        </p:spPr>
      </p:pic>
      <p:sp>
        <p:nvSpPr>
          <p:cNvPr id="424" name="Google Shape;424;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425" name="Google Shape;425;p39"/>
          <p:cNvSpPr/>
          <p:nvPr/>
        </p:nvSpPr>
        <p:spPr>
          <a:xfrm>
            <a:off x="6039325" y="0"/>
            <a:ext cx="61527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 name="Google Shape;428;p39"/>
          <p:cNvSpPr/>
          <p:nvPr/>
        </p:nvSpPr>
        <p:spPr>
          <a:xfrm>
            <a:off x="9311112" y="2274566"/>
            <a:ext cx="2104200" cy="999212"/>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-0.073%</a:t>
            </a:r>
            <a:endParaRPr lang="en-US" sz="1600">
              <a:solidFill>
                <a:schemeClr val="accent1"/>
              </a:solidFill>
              <a:latin typeface="Montserrat"/>
              <a:ea typeface="Montserrat"/>
              <a:cs typeface="Montserrat"/>
              <a:sym typeface="Montserrat"/>
            </a:endParaRPr>
          </a:p>
          <a:p>
            <a:pPr marL="0" marR="0" lvl="0" indent="0" algn="ctr">
              <a:spcBef>
                <a:spcPts val="0"/>
              </a:spcBef>
              <a:spcAft>
                <a:spcPts val="0"/>
              </a:spcAft>
              <a:buNone/>
            </a:pPr>
            <a:r>
              <a:rPr lang="en-US" sz="1500">
                <a:solidFill>
                  <a:srgbClr val="FF0000"/>
                </a:solidFill>
                <a:latin typeface="Montserrat"/>
                <a:ea typeface="Montserrat"/>
                <a:cs typeface="Montserrat"/>
                <a:sym typeface="Montserrat"/>
              </a:rPr>
              <a:t>Annual Revenue</a:t>
            </a:r>
            <a:r>
              <a:rPr lang="en-US" sz="1600">
                <a:solidFill>
                  <a:schemeClr val="accent1"/>
                </a:solidFill>
                <a:latin typeface="Montserrat"/>
                <a:ea typeface="Montserrat"/>
                <a:cs typeface="Montserrat"/>
                <a:sym typeface="Montserrat"/>
              </a:rPr>
              <a:t> </a:t>
            </a:r>
            <a:endParaRPr lang="en-US" sz="1600">
              <a:solidFill>
                <a:schemeClr val="accent1"/>
              </a:solidFill>
              <a:latin typeface="Montserrat"/>
              <a:ea typeface="Montserrat"/>
              <a:cs typeface="Montserrat"/>
            </a:endParaRPr>
          </a:p>
        </p:txBody>
      </p:sp>
      <p:sp>
        <p:nvSpPr>
          <p:cNvPr id="429" name="Google Shape;429;p39"/>
          <p:cNvSpPr/>
          <p:nvPr/>
        </p:nvSpPr>
        <p:spPr>
          <a:xfrm>
            <a:off x="0" y="0"/>
            <a:ext cx="6039300" cy="6858000"/>
          </a:xfrm>
          <a:prstGeom prst="rect">
            <a:avLst/>
          </a:prstGeom>
          <a:solidFill>
            <a:srgbClr val="262626">
              <a:alpha val="740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1" name="Google Shape;431;p39"/>
          <p:cNvSpPr/>
          <p:nvPr/>
        </p:nvSpPr>
        <p:spPr>
          <a:xfrm>
            <a:off x="6602400" y="2274566"/>
            <a:ext cx="1932000" cy="1493100"/>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0.756%</a:t>
            </a:r>
            <a:endParaRPr lang="en-US" sz="1500">
              <a:solidFill>
                <a:schemeClr val="accent1"/>
              </a:solidFill>
              <a:latin typeface="Montserrat"/>
              <a:ea typeface="Montserrat"/>
              <a:cs typeface="Montserrat"/>
              <a:sym typeface="Montserrat"/>
            </a:endParaRPr>
          </a:p>
          <a:p>
            <a:pPr algn="ctr"/>
            <a:r>
              <a:rPr lang="en-US" sz="1500">
                <a:solidFill>
                  <a:srgbClr val="FF0000"/>
                </a:solidFill>
                <a:latin typeface="Montserrat"/>
                <a:ea typeface="Montserrat"/>
                <a:cs typeface="Montserrat"/>
                <a:sym typeface="Montserrat"/>
              </a:rPr>
              <a:t>Cancellations in past 1 year</a:t>
            </a:r>
            <a:r>
              <a:rPr lang="en-US" sz="1500">
                <a:solidFill>
                  <a:schemeClr val="accent1"/>
                </a:solidFill>
                <a:latin typeface="Montserrat"/>
                <a:ea typeface="Montserrat"/>
                <a:cs typeface="Montserrat"/>
                <a:sym typeface="Montserrat"/>
              </a:rPr>
              <a:t> </a:t>
            </a:r>
            <a:endParaRPr lang="en-US" sz="1500">
              <a:solidFill>
                <a:schemeClr val="accent1"/>
              </a:solidFill>
              <a:latin typeface="Montserrat"/>
              <a:ea typeface="Montserrat"/>
              <a:cs typeface="Montserrat"/>
            </a:endParaRPr>
          </a:p>
        </p:txBody>
      </p:sp>
      <p:sp>
        <p:nvSpPr>
          <p:cNvPr id="432" name="Google Shape;432;p39"/>
          <p:cNvSpPr txBox="1"/>
          <p:nvPr/>
        </p:nvSpPr>
        <p:spPr>
          <a:xfrm>
            <a:off x="822975" y="1855450"/>
            <a:ext cx="4558800" cy="4132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prev_numCancel_pastYear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prev_numReviews_pastYear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prev_rating_ave_pastYear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hostResponseNumber_pastYear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superhost_period_all</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revenue</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prev_hostResponseAverage_pastYear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numCancel_pastYear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tract_superhosts_ratio</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prev_Number of Reviews</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numReviews_pastYear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scrapes_in_period</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tract_superhosts</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prev_hostResponseNumber_pastYear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rating_ave_pastYear</a:t>
            </a:r>
            <a:endParaRPr sz="1500">
              <a:solidFill>
                <a:schemeClr val="lt1"/>
              </a:solidFill>
              <a:latin typeface="Montserrat"/>
              <a:ea typeface="Montserrat"/>
              <a:cs typeface="Montserrat"/>
              <a:sym typeface="Montserrat"/>
            </a:endParaRPr>
          </a:p>
        </p:txBody>
      </p:sp>
      <p:sp>
        <p:nvSpPr>
          <p:cNvPr id="433" name="Google Shape;433;p39"/>
          <p:cNvSpPr/>
          <p:nvPr/>
        </p:nvSpPr>
        <p:spPr>
          <a:xfrm>
            <a:off x="442875" y="551025"/>
            <a:ext cx="4938900" cy="89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1"/>
                </a:solidFill>
                <a:latin typeface="Montserrat SemiBold"/>
                <a:ea typeface="Montserrat SemiBold"/>
                <a:cs typeface="Montserrat SemiBold"/>
                <a:sym typeface="Montserrat SemiBold"/>
              </a:rPr>
              <a:t>Top 15 features</a:t>
            </a:r>
            <a:r>
              <a:rPr lang="en-US" sz="2400">
                <a:solidFill>
                  <a:schemeClr val="lt1"/>
                </a:solidFill>
                <a:latin typeface="Montserrat SemiBold"/>
                <a:ea typeface="Montserrat SemiBold"/>
                <a:cs typeface="Montserrat SemiBold"/>
                <a:sym typeface="Montserrat SemiBold"/>
              </a:rPr>
              <a:t> </a:t>
            </a:r>
            <a:r>
              <a:rPr lang="en-US" sz="2400">
                <a:solidFill>
                  <a:schemeClr val="lt1"/>
                </a:solidFill>
                <a:latin typeface="Montserrat"/>
                <a:ea typeface="Montserrat"/>
                <a:cs typeface="Montserrat"/>
                <a:sym typeface="Montserrat"/>
              </a:rPr>
              <a:t>from boosting affecting your chances </a:t>
            </a:r>
            <a:endParaRPr sz="2400">
              <a:solidFill>
                <a:schemeClr val="lt1"/>
              </a:solidFill>
              <a:latin typeface="Montserrat"/>
              <a:ea typeface="Montserrat"/>
              <a:cs typeface="Montserrat"/>
              <a:sym typeface="Montserrat"/>
            </a:endParaRPr>
          </a:p>
        </p:txBody>
      </p:sp>
      <p:sp>
        <p:nvSpPr>
          <p:cNvPr id="434" name="Google Shape;434;p39"/>
          <p:cNvSpPr/>
          <p:nvPr/>
        </p:nvSpPr>
        <p:spPr>
          <a:xfrm>
            <a:off x="6602400" y="944814"/>
            <a:ext cx="3491345" cy="55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400">
                <a:solidFill>
                  <a:schemeClr val="accent5"/>
                </a:solidFill>
                <a:latin typeface="Montserrat"/>
                <a:ea typeface="Montserrat"/>
                <a:cs typeface="Montserrat"/>
                <a:sym typeface="Montserrat"/>
              </a:rPr>
              <a:t>Features analyzed</a:t>
            </a:r>
            <a:endParaRPr sz="2400">
              <a:solidFill>
                <a:schemeClr val="accent5"/>
              </a:solidFill>
              <a:latin typeface="Montserrat"/>
              <a:ea typeface="Montserrat"/>
              <a:cs typeface="Montserrat"/>
              <a:sym typeface="Montserrat"/>
            </a:endParaRPr>
          </a:p>
        </p:txBody>
      </p:sp>
      <p:sp>
        <p:nvSpPr>
          <p:cNvPr id="435" name="Google Shape;435;p39"/>
          <p:cNvSpPr txBox="1"/>
          <p:nvPr/>
        </p:nvSpPr>
        <p:spPr>
          <a:xfrm>
            <a:off x="6602400" y="529847"/>
            <a:ext cx="3978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1"/>
                </a:solidFill>
                <a:latin typeface="Montserrat"/>
                <a:ea typeface="Montserrat"/>
                <a:cs typeface="Montserrat"/>
                <a:sym typeface="Montserrat"/>
              </a:rPr>
              <a:t>Target: Predicting loss of superhost status</a:t>
            </a:r>
            <a:endParaRPr>
              <a:solidFill>
                <a:schemeClr val="accen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chemeClr val="accent1"/>
              </a:solidFill>
              <a:latin typeface="Montserrat"/>
              <a:ea typeface="Montserrat"/>
              <a:cs typeface="Montserrat"/>
              <a:sym typeface="Montserrat"/>
            </a:endParaRPr>
          </a:p>
          <a:p>
            <a:pPr marL="0" lvl="0" indent="0" algn="l" rtl="0">
              <a:spcBef>
                <a:spcPts val="0"/>
              </a:spcBef>
              <a:spcAft>
                <a:spcPts val="0"/>
              </a:spcAft>
              <a:buNone/>
            </a:pPr>
            <a:endParaRPr>
              <a:solidFill>
                <a:schemeClr val="accent1"/>
              </a:solidFill>
              <a:latin typeface="Montserrat"/>
              <a:ea typeface="Montserrat"/>
              <a:cs typeface="Montserrat"/>
              <a:sym typeface="Montserrat"/>
            </a:endParaRPr>
          </a:p>
        </p:txBody>
      </p:sp>
      <p:sp>
        <p:nvSpPr>
          <p:cNvPr id="2" name="Google Shape;428;p39">
            <a:extLst>
              <a:ext uri="{FF2B5EF4-FFF2-40B4-BE49-F238E27FC236}">
                <a16:creationId xmlns:a16="http://schemas.microsoft.com/office/drawing/2014/main" id="{2E4DB878-A416-141C-20A4-95CADFFF7994}"/>
              </a:ext>
            </a:extLst>
          </p:cNvPr>
          <p:cNvSpPr/>
          <p:nvPr/>
        </p:nvSpPr>
        <p:spPr>
          <a:xfrm>
            <a:off x="6602400" y="4146719"/>
            <a:ext cx="2104200" cy="999212"/>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-0.575%</a:t>
            </a:r>
            <a:endParaRPr lang="en-US" sz="1600">
              <a:solidFill>
                <a:schemeClr val="accent1"/>
              </a:solidFill>
              <a:latin typeface="Montserrat"/>
              <a:ea typeface="Montserrat"/>
              <a:cs typeface="Montserrat"/>
              <a:sym typeface="Montserrat"/>
            </a:endParaRPr>
          </a:p>
          <a:p>
            <a:pPr marL="0" marR="0" lvl="0" indent="0" algn="ctr">
              <a:spcBef>
                <a:spcPts val="0"/>
              </a:spcBef>
              <a:spcAft>
                <a:spcPts val="0"/>
              </a:spcAft>
              <a:buNone/>
            </a:pPr>
            <a:r>
              <a:rPr lang="en-US" sz="1500">
                <a:solidFill>
                  <a:srgbClr val="FF0000"/>
                </a:solidFill>
                <a:latin typeface="Montserrat"/>
                <a:ea typeface="Montserrat"/>
                <a:cs typeface="Montserrat"/>
                <a:sym typeface="Montserrat"/>
              </a:rPr>
              <a:t>Number of Reviews past year</a:t>
            </a:r>
            <a:endParaRPr lang="en-US" sz="1600">
              <a:solidFill>
                <a:schemeClr val="accent1"/>
              </a:solidFill>
              <a:latin typeface="Montserrat"/>
              <a:ea typeface="Montserrat"/>
              <a:cs typeface="Montserrat"/>
            </a:endParaRPr>
          </a:p>
        </p:txBody>
      </p:sp>
      <p:sp>
        <p:nvSpPr>
          <p:cNvPr id="3" name="Google Shape;428;p39">
            <a:extLst>
              <a:ext uri="{FF2B5EF4-FFF2-40B4-BE49-F238E27FC236}">
                <a16:creationId xmlns:a16="http://schemas.microsoft.com/office/drawing/2014/main" id="{5A208222-A76A-DA07-E158-FF35F1C56C2D}"/>
              </a:ext>
            </a:extLst>
          </p:cNvPr>
          <p:cNvSpPr/>
          <p:nvPr/>
        </p:nvSpPr>
        <p:spPr>
          <a:xfrm>
            <a:off x="9311112" y="4146719"/>
            <a:ext cx="2104200" cy="999212"/>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0.174%</a:t>
            </a:r>
            <a:endParaRPr lang="en-US" sz="1600">
              <a:solidFill>
                <a:schemeClr val="accent1"/>
              </a:solidFill>
              <a:latin typeface="Montserrat"/>
              <a:ea typeface="Montserrat"/>
              <a:cs typeface="Montserrat"/>
              <a:sym typeface="Montserrat"/>
            </a:endParaRPr>
          </a:p>
          <a:p>
            <a:pPr marL="0" marR="0" lvl="0" indent="0" algn="ctr">
              <a:spcBef>
                <a:spcPts val="0"/>
              </a:spcBef>
              <a:spcAft>
                <a:spcPts val="0"/>
              </a:spcAft>
              <a:buNone/>
            </a:pPr>
            <a:r>
              <a:rPr lang="en-US" sz="1500">
                <a:solidFill>
                  <a:srgbClr val="FF0000"/>
                </a:solidFill>
                <a:latin typeface="Montserrat"/>
                <a:ea typeface="Montserrat"/>
                <a:cs typeface="Montserrat"/>
                <a:sym typeface="Montserrat"/>
              </a:rPr>
              <a:t>Number of Super hosts in the tract</a:t>
            </a:r>
            <a:endParaRPr lang="en-US" sz="1600">
              <a:solidFill>
                <a:schemeClr val="accent1"/>
              </a:solidFill>
              <a:latin typeface="Montserrat"/>
              <a:ea typeface="Montserrat"/>
              <a:cs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988758" y="546416"/>
            <a:ext cx="10214400" cy="74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US" b="0">
                <a:latin typeface="Montserrat Light"/>
                <a:ea typeface="Montserrat Light"/>
                <a:cs typeface="Montserrat Light"/>
                <a:sym typeface="Montserrat Light"/>
              </a:rPr>
              <a:t>Business Implications</a:t>
            </a:r>
            <a:endParaRPr b="0">
              <a:latin typeface="Montserrat Light"/>
              <a:ea typeface="Montserrat Light"/>
              <a:cs typeface="Montserrat Light"/>
              <a:sym typeface="Montserrat Light"/>
            </a:endParaRPr>
          </a:p>
        </p:txBody>
      </p:sp>
      <p:grpSp>
        <p:nvGrpSpPr>
          <p:cNvPr id="441" name="Google Shape;441;p40"/>
          <p:cNvGrpSpPr/>
          <p:nvPr/>
        </p:nvGrpSpPr>
        <p:grpSpPr>
          <a:xfrm>
            <a:off x="897499" y="2780076"/>
            <a:ext cx="2307601" cy="2276100"/>
            <a:chOff x="897499" y="2732751"/>
            <a:chExt cx="2307601" cy="2276100"/>
          </a:xfrm>
        </p:grpSpPr>
        <p:sp>
          <p:nvSpPr>
            <p:cNvPr id="442" name="Google Shape;442;p40"/>
            <p:cNvSpPr/>
            <p:nvPr/>
          </p:nvSpPr>
          <p:spPr>
            <a:xfrm>
              <a:off x="897499" y="273275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40"/>
            <p:cNvSpPr/>
            <p:nvPr/>
          </p:nvSpPr>
          <p:spPr>
            <a:xfrm>
              <a:off x="988700" y="3386700"/>
              <a:ext cx="2216400" cy="728551"/>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Ensure clear communication and guest engagement to avoid cancellations</a:t>
              </a:r>
              <a:endParaRPr>
                <a:solidFill>
                  <a:schemeClr val="accent1"/>
                </a:solidFill>
                <a:latin typeface="Montserrat"/>
                <a:sym typeface="Nunito"/>
              </a:endParaRPr>
            </a:p>
          </p:txBody>
        </p:sp>
      </p:grpSp>
      <p:grpSp>
        <p:nvGrpSpPr>
          <p:cNvPr id="444" name="Google Shape;444;p40"/>
          <p:cNvGrpSpPr/>
          <p:nvPr/>
        </p:nvGrpSpPr>
        <p:grpSpPr>
          <a:xfrm>
            <a:off x="4942149" y="2780076"/>
            <a:ext cx="2307600" cy="2276100"/>
            <a:chOff x="4942149" y="2732751"/>
            <a:chExt cx="2307600" cy="2276100"/>
          </a:xfrm>
        </p:grpSpPr>
        <p:sp>
          <p:nvSpPr>
            <p:cNvPr id="445" name="Google Shape;445;p40"/>
            <p:cNvSpPr/>
            <p:nvPr/>
          </p:nvSpPr>
          <p:spPr>
            <a:xfrm>
              <a:off x="4942149" y="273275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40"/>
            <p:cNvSpPr/>
            <p:nvPr/>
          </p:nvSpPr>
          <p:spPr>
            <a:xfrm>
              <a:off x="5028056" y="3511081"/>
              <a:ext cx="2138400" cy="719438"/>
            </a:xfrm>
            <a:prstGeom prst="rect">
              <a:avLst/>
            </a:prstGeom>
            <a:noFill/>
            <a:ln>
              <a:noFill/>
            </a:ln>
          </p:spPr>
          <p:txBody>
            <a:bodyPr spcFirstLastPara="1" wrap="square" lIns="91425" tIns="45700" rIns="91425" bIns="45700" anchor="t" anchorCtr="0">
              <a:noAutofit/>
            </a:bodyPr>
            <a:lstStyle/>
            <a:p>
              <a:pPr marL="0" lvl="0" indent="0" algn="ctr">
                <a:buFont typeface="Arial"/>
                <a:buNone/>
              </a:pPr>
              <a:r>
                <a:rPr lang="en-US">
                  <a:solidFill>
                    <a:schemeClr val="accent1"/>
                  </a:solidFill>
                  <a:latin typeface="Montserrat"/>
                  <a:sym typeface="Nunito"/>
                </a:rPr>
                <a:t>High Revenue may help the host retain super host status</a:t>
              </a:r>
              <a:endParaRPr>
                <a:solidFill>
                  <a:schemeClr val="accent1"/>
                </a:solidFill>
                <a:latin typeface="Montserrat"/>
                <a:sym typeface="Nunito"/>
              </a:endParaRPr>
            </a:p>
          </p:txBody>
        </p:sp>
      </p:grpSp>
      <p:grpSp>
        <p:nvGrpSpPr>
          <p:cNvPr id="447" name="Google Shape;447;p40"/>
          <p:cNvGrpSpPr/>
          <p:nvPr/>
        </p:nvGrpSpPr>
        <p:grpSpPr>
          <a:xfrm>
            <a:off x="8986799" y="2780076"/>
            <a:ext cx="2307600" cy="2276100"/>
            <a:chOff x="8986799" y="2827401"/>
            <a:chExt cx="2307600" cy="2276100"/>
          </a:xfrm>
        </p:grpSpPr>
        <p:sp>
          <p:nvSpPr>
            <p:cNvPr id="448" name="Google Shape;448;p40"/>
            <p:cNvSpPr/>
            <p:nvPr/>
          </p:nvSpPr>
          <p:spPr>
            <a:xfrm>
              <a:off x="8986799" y="282740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9" name="Google Shape;449;p40"/>
            <p:cNvSpPr/>
            <p:nvPr/>
          </p:nvSpPr>
          <p:spPr>
            <a:xfrm>
              <a:off x="9066090" y="3573981"/>
              <a:ext cx="2155045" cy="789112"/>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Focus on guest satisfaction for more reviews</a:t>
              </a:r>
              <a:endParaRPr>
                <a:solidFill>
                  <a:schemeClr val="accent1"/>
                </a:solidFill>
                <a:latin typeface="Montserrat"/>
                <a:sym typeface="Nuni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1"/>
          <p:cNvSpPr/>
          <p:nvPr/>
        </p:nvSpPr>
        <p:spPr>
          <a:xfrm rot="5400000">
            <a:off x="-107850" y="1762050"/>
            <a:ext cx="3549300" cy="3333900"/>
          </a:xfrm>
          <a:prstGeom prst="round2SameRect">
            <a:avLst>
              <a:gd name="adj1" fmla="val 49038"/>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41"/>
          <p:cNvSpPr/>
          <p:nvPr/>
        </p:nvSpPr>
        <p:spPr>
          <a:xfrm>
            <a:off x="190700" y="2603100"/>
            <a:ext cx="2961600" cy="16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Model 3</a:t>
            </a: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endParaRPr sz="1900" i="1">
              <a:solidFill>
                <a:srgbClr val="D8D8D8"/>
              </a:solidFill>
              <a:latin typeface="Montserrat"/>
              <a:ea typeface="Montserrat"/>
              <a:cs typeface="Montserrat"/>
              <a:sym typeface="Montserrat"/>
            </a:endParaRPr>
          </a:p>
          <a:p>
            <a:pPr marL="0" lvl="0" indent="0" algn="l" rtl="0">
              <a:spcBef>
                <a:spcPts val="0"/>
              </a:spcBef>
              <a:spcAft>
                <a:spcPts val="0"/>
              </a:spcAft>
              <a:buNone/>
            </a:pPr>
            <a:r>
              <a:rPr lang="en-US" sz="1800">
                <a:solidFill>
                  <a:srgbClr val="F2F2F2"/>
                </a:solidFill>
                <a:latin typeface="Montserrat"/>
                <a:ea typeface="Montserrat"/>
                <a:cs typeface="Montserrat"/>
                <a:sym typeface="Montserrat"/>
              </a:rPr>
              <a:t>Predicting Average Rating</a:t>
            </a:r>
            <a:endParaRPr sz="1800">
              <a:solidFill>
                <a:srgbClr val="F2F2F2"/>
              </a:solidFill>
              <a:latin typeface="Montserrat"/>
              <a:ea typeface="Montserrat"/>
              <a:cs typeface="Montserrat"/>
              <a:sym typeface="Montserrat"/>
            </a:endParaRPr>
          </a:p>
        </p:txBody>
      </p:sp>
      <p:sp>
        <p:nvSpPr>
          <p:cNvPr id="456" name="Google Shape;456;p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57" name="Google Shape;457;p41"/>
          <p:cNvSpPr/>
          <p:nvPr/>
        </p:nvSpPr>
        <p:spPr>
          <a:xfrm>
            <a:off x="7128950" y="0"/>
            <a:ext cx="50631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 name="Google Shape;458;p41"/>
          <p:cNvSpPr/>
          <p:nvPr/>
        </p:nvSpPr>
        <p:spPr>
          <a:xfrm>
            <a:off x="3956138" y="2566313"/>
            <a:ext cx="2434800" cy="641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5"/>
                </a:solidFill>
                <a:latin typeface="Montserrat Light"/>
                <a:ea typeface="Montserrat Light"/>
                <a:cs typeface="Montserrat Light"/>
                <a:sym typeface="Montserrat Light"/>
              </a:rPr>
              <a:t>Problem</a:t>
            </a:r>
            <a:endParaRPr sz="3600">
              <a:solidFill>
                <a:schemeClr val="lt1"/>
              </a:solidFill>
              <a:latin typeface="Montserrat Light"/>
              <a:ea typeface="Montserrat Light"/>
              <a:cs typeface="Montserrat Light"/>
              <a:sym typeface="Montserrat Light"/>
            </a:endParaRPr>
          </a:p>
        </p:txBody>
      </p:sp>
      <p:sp>
        <p:nvSpPr>
          <p:cNvPr id="459" name="Google Shape;459;p41"/>
          <p:cNvSpPr/>
          <p:nvPr/>
        </p:nvSpPr>
        <p:spPr>
          <a:xfrm>
            <a:off x="3449050" y="3284938"/>
            <a:ext cx="3564600" cy="1517700"/>
          </a:xfrm>
          <a:prstGeom prst="rect">
            <a:avLst/>
          </a:prstGeom>
          <a:noFill/>
          <a:ln>
            <a:noFill/>
          </a:ln>
        </p:spPr>
        <p:txBody>
          <a:bodyPr spcFirstLastPara="1" wrap="square" lIns="91425" tIns="45700" rIns="91425" bIns="45700" anchor="t" anchorCtr="0">
            <a:noAutofit/>
          </a:bodyPr>
          <a:lstStyle/>
          <a:p>
            <a:pPr algn="ctr">
              <a:buClr>
                <a:schemeClr val="dk1"/>
              </a:buClr>
            </a:pPr>
            <a:r>
              <a:rPr lang="en-US" sz="1900">
                <a:solidFill>
                  <a:srgbClr val="888888"/>
                </a:solidFill>
                <a:latin typeface="Montserrat"/>
                <a:ea typeface="Montserrat"/>
                <a:cs typeface="Montserrat"/>
                <a:sym typeface="Montserrat"/>
              </a:rPr>
              <a:t>3 out 4 superhost requirements are in my control, but how do I increase my average rating? </a:t>
            </a:r>
            <a:endParaRPr sz="1600">
              <a:solidFill>
                <a:srgbClr val="888888"/>
              </a:solidFill>
              <a:latin typeface="Montserrat"/>
              <a:ea typeface="Montserrat"/>
              <a:cs typeface="Montserrat"/>
              <a:sym typeface="Montserrat"/>
            </a:endParaRPr>
          </a:p>
        </p:txBody>
      </p:sp>
      <p:sp>
        <p:nvSpPr>
          <p:cNvPr id="460" name="Google Shape;460;p41"/>
          <p:cNvSpPr/>
          <p:nvPr/>
        </p:nvSpPr>
        <p:spPr>
          <a:xfrm>
            <a:off x="7993550" y="2334324"/>
            <a:ext cx="3333900" cy="79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accent5"/>
                </a:solidFill>
                <a:latin typeface="Montserrat"/>
                <a:ea typeface="Montserrat"/>
                <a:cs typeface="Montserrat"/>
                <a:sym typeface="Montserrat"/>
              </a:rPr>
              <a:t>Linear Regression</a:t>
            </a:r>
            <a:endParaRPr sz="2400" b="1">
              <a:solidFill>
                <a:schemeClr val="accent5"/>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5"/>
                </a:solidFill>
                <a:latin typeface="Montserrat Light"/>
                <a:ea typeface="Montserrat Light"/>
                <a:cs typeface="Montserrat Light"/>
                <a:sym typeface="Montserrat Light"/>
              </a:rPr>
              <a:t>Prediction &amp; Interpretation</a:t>
            </a:r>
            <a:endParaRPr sz="1800">
              <a:solidFill>
                <a:schemeClr val="accent5"/>
              </a:solidFill>
              <a:latin typeface="Montserrat Light"/>
              <a:ea typeface="Montserrat Light"/>
              <a:cs typeface="Montserrat Light"/>
              <a:sym typeface="Montserrat Light"/>
            </a:endParaRPr>
          </a:p>
        </p:txBody>
      </p:sp>
      <p:sp>
        <p:nvSpPr>
          <p:cNvPr id="461" name="Google Shape;461;p41"/>
          <p:cNvSpPr/>
          <p:nvPr/>
        </p:nvSpPr>
        <p:spPr>
          <a:xfrm>
            <a:off x="8654450" y="3346788"/>
            <a:ext cx="2012100" cy="11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accent1"/>
                </a:solidFill>
                <a:latin typeface="Montserrat"/>
                <a:ea typeface="Montserrat"/>
                <a:cs typeface="Montserrat"/>
                <a:sym typeface="Montserrat"/>
              </a:rPr>
              <a:t>61.5%</a:t>
            </a:r>
            <a:r>
              <a:rPr lang="en-US" sz="2800">
                <a:solidFill>
                  <a:schemeClr val="accent1"/>
                </a:solidFill>
                <a:latin typeface="Montserrat"/>
                <a:ea typeface="Montserrat"/>
                <a:cs typeface="Montserrat"/>
                <a:sym typeface="Montserrat"/>
              </a:rPr>
              <a:t> </a:t>
            </a:r>
            <a:endParaRPr sz="28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2400">
                <a:solidFill>
                  <a:schemeClr val="accent1"/>
                </a:solidFill>
                <a:latin typeface="Montserrat"/>
                <a:ea typeface="Montserrat"/>
                <a:cs typeface="Montserrat"/>
                <a:sym typeface="Montserrat"/>
              </a:rPr>
              <a:t>R2 Score</a:t>
            </a:r>
            <a:endParaRPr sz="2400">
              <a:solidFill>
                <a:schemeClr val="accen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2"/>
          <p:cNvPicPr preferRelativeResize="0"/>
          <p:nvPr/>
        </p:nvPicPr>
        <p:blipFill>
          <a:blip r:embed="rId3">
            <a:alphaModFix/>
          </a:blip>
          <a:stretch>
            <a:fillRect/>
          </a:stretch>
        </p:blipFill>
        <p:spPr>
          <a:xfrm>
            <a:off x="0" y="0"/>
            <a:ext cx="6039301" cy="6857999"/>
          </a:xfrm>
          <a:prstGeom prst="rect">
            <a:avLst/>
          </a:prstGeom>
          <a:noFill/>
          <a:ln>
            <a:noFill/>
          </a:ln>
        </p:spPr>
      </p:pic>
      <p:sp>
        <p:nvSpPr>
          <p:cNvPr id="467" name="Google Shape;467;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68" name="Google Shape;468;p42"/>
          <p:cNvSpPr/>
          <p:nvPr/>
        </p:nvSpPr>
        <p:spPr>
          <a:xfrm>
            <a:off x="6039325" y="0"/>
            <a:ext cx="61527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 name="Google Shape;469;p42"/>
          <p:cNvSpPr/>
          <p:nvPr/>
        </p:nvSpPr>
        <p:spPr>
          <a:xfrm>
            <a:off x="6734049" y="1458000"/>
            <a:ext cx="22806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-12.328%</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Neighborhood in River North</a:t>
            </a:r>
            <a:endParaRPr sz="1500">
              <a:solidFill>
                <a:schemeClr val="accent1"/>
              </a:solidFill>
              <a:latin typeface="Montserrat"/>
              <a:ea typeface="Montserrat"/>
              <a:cs typeface="Montserrat"/>
              <a:sym typeface="Montserrat"/>
            </a:endParaRPr>
          </a:p>
        </p:txBody>
      </p:sp>
      <p:sp>
        <p:nvSpPr>
          <p:cNvPr id="470" name="Google Shape;470;p42"/>
          <p:cNvSpPr/>
          <p:nvPr/>
        </p:nvSpPr>
        <p:spPr>
          <a:xfrm>
            <a:off x="9487977" y="1394501"/>
            <a:ext cx="2058999" cy="1500155"/>
          </a:xfrm>
          <a:prstGeom prst="rect">
            <a:avLst/>
          </a:prstGeom>
          <a:noFill/>
          <a:ln>
            <a:noFill/>
          </a:ln>
        </p:spPr>
        <p:txBody>
          <a:bodyPr spcFirstLastPara="1" wrap="square" lIns="91425" tIns="45700" rIns="91425" bIns="45700" anchor="t" anchorCtr="0">
            <a:noAutofit/>
          </a:bodyPr>
          <a:lstStyle/>
          <a:p>
            <a:pPr algn="ctr"/>
            <a:r>
              <a:rPr lang="en-US" sz="3600">
                <a:solidFill>
                  <a:schemeClr val="accent1"/>
                </a:solidFill>
                <a:latin typeface="Montserrat"/>
                <a:ea typeface="Montserrat"/>
                <a:cs typeface="Montserrat"/>
                <a:sym typeface="Montserrat"/>
              </a:rPr>
              <a:t>-1.603%</a:t>
            </a:r>
            <a:r>
              <a:rPr lang="en-US" sz="6000">
                <a:solidFill>
                  <a:schemeClr val="accent1"/>
                </a:solidFill>
                <a:latin typeface="Montserrat"/>
                <a:ea typeface="Montserrat"/>
                <a:cs typeface="Montserrat"/>
                <a:sym typeface="Montserrat"/>
              </a:rPr>
              <a:t> </a:t>
            </a: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Property Type - an apartment turned hotel.</a:t>
            </a:r>
            <a:endParaRPr sz="1500">
              <a:solidFill>
                <a:schemeClr val="accent1"/>
              </a:solidFill>
              <a:latin typeface="Montserrat"/>
              <a:ea typeface="Montserrat"/>
              <a:cs typeface="Montserrat"/>
              <a:sym typeface="Montserrat"/>
            </a:endParaRPr>
          </a:p>
        </p:txBody>
      </p:sp>
      <p:sp>
        <p:nvSpPr>
          <p:cNvPr id="471" name="Google Shape;471;p42"/>
          <p:cNvSpPr/>
          <p:nvPr/>
        </p:nvSpPr>
        <p:spPr>
          <a:xfrm>
            <a:off x="9487978" y="3067344"/>
            <a:ext cx="2002554" cy="19587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3.425%</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previous proportion of 5 Star Reviews in the past year</a:t>
            </a:r>
            <a:endParaRPr sz="1500">
              <a:solidFill>
                <a:schemeClr val="accent1"/>
              </a:solidFill>
              <a:latin typeface="Montserrat"/>
              <a:ea typeface="Montserrat"/>
              <a:cs typeface="Montserrat"/>
              <a:sym typeface="Montserrat"/>
            </a:endParaRPr>
          </a:p>
        </p:txBody>
      </p:sp>
      <p:sp>
        <p:nvSpPr>
          <p:cNvPr id="472" name="Google Shape;472;p42"/>
          <p:cNvSpPr/>
          <p:nvPr/>
        </p:nvSpPr>
        <p:spPr>
          <a:xfrm>
            <a:off x="6733111" y="3175275"/>
            <a:ext cx="19320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6.255%</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Avg rating of the past year</a:t>
            </a:r>
            <a:endParaRPr sz="1500">
              <a:solidFill>
                <a:schemeClr val="accent1"/>
              </a:solidFill>
              <a:latin typeface="Montserrat"/>
              <a:ea typeface="Montserrat"/>
              <a:cs typeface="Montserrat"/>
              <a:sym typeface="Montserrat"/>
            </a:endParaRPr>
          </a:p>
        </p:txBody>
      </p:sp>
      <p:sp>
        <p:nvSpPr>
          <p:cNvPr id="473" name="Google Shape;473;p42"/>
          <p:cNvSpPr/>
          <p:nvPr/>
        </p:nvSpPr>
        <p:spPr>
          <a:xfrm>
            <a:off x="0" y="0"/>
            <a:ext cx="6039300" cy="6858000"/>
          </a:xfrm>
          <a:prstGeom prst="rect">
            <a:avLst/>
          </a:prstGeom>
          <a:solidFill>
            <a:srgbClr val="262626">
              <a:alpha val="740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 name="Google Shape;474;p42"/>
          <p:cNvSpPr/>
          <p:nvPr/>
        </p:nvSpPr>
        <p:spPr>
          <a:xfrm>
            <a:off x="6733111" y="4892550"/>
            <a:ext cx="21837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3.190%</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Being in the Neighborhood Auburn Gresham </a:t>
            </a:r>
            <a:endParaRPr sz="1500">
              <a:solidFill>
                <a:schemeClr val="accent1"/>
              </a:solidFill>
              <a:latin typeface="Montserrat"/>
              <a:ea typeface="Montserrat"/>
              <a:cs typeface="Montserrat"/>
              <a:sym typeface="Montserrat"/>
            </a:endParaRPr>
          </a:p>
        </p:txBody>
      </p:sp>
      <p:sp>
        <p:nvSpPr>
          <p:cNvPr id="475" name="Google Shape;475;p42"/>
          <p:cNvSpPr/>
          <p:nvPr/>
        </p:nvSpPr>
        <p:spPr>
          <a:xfrm>
            <a:off x="9376250" y="4892550"/>
            <a:ext cx="2183700" cy="149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2.296%</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500">
                <a:solidFill>
                  <a:schemeClr val="accent1"/>
                </a:solidFill>
                <a:latin typeface="Montserrat"/>
                <a:ea typeface="Montserrat"/>
                <a:cs typeface="Montserrat"/>
                <a:sym typeface="Montserrat"/>
              </a:rPr>
              <a:t>Being in the neighborhood Washington Height</a:t>
            </a:r>
            <a:r>
              <a:rPr lang="en-US" sz="1600">
                <a:solidFill>
                  <a:schemeClr val="accent1"/>
                </a:solidFill>
                <a:latin typeface="Montserrat"/>
                <a:ea typeface="Montserrat"/>
                <a:cs typeface="Montserrat"/>
                <a:sym typeface="Montserrat"/>
              </a:rPr>
              <a:t> </a:t>
            </a:r>
            <a:endParaRPr sz="1600">
              <a:solidFill>
                <a:schemeClr val="accent1"/>
              </a:solidFill>
              <a:latin typeface="Montserrat"/>
              <a:ea typeface="Montserrat"/>
              <a:cs typeface="Montserrat"/>
              <a:sym typeface="Montserrat"/>
            </a:endParaRPr>
          </a:p>
        </p:txBody>
      </p:sp>
      <p:sp>
        <p:nvSpPr>
          <p:cNvPr id="476" name="Google Shape;476;p42"/>
          <p:cNvSpPr txBox="1"/>
          <p:nvPr/>
        </p:nvSpPr>
        <p:spPr>
          <a:xfrm>
            <a:off x="822975" y="1855450"/>
            <a:ext cx="4558800" cy="4132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Neighborhood_River North</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rating_ave_pastYear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Neighborhood_Armour Square</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prop_5_StarReviews_pastYear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prev_prop_5_StarReviews_pastYear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Neighborhood_Auburn Gresham</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Neighborhood_Washington Heights</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prev_rating_ave_pastYear</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Neighborhood_Calumet Heights</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Property Type_Room in aparthotel</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Neighborhood_Back of the Yards</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Neighborhood_Chatham</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Zipcode_60621</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Neighborhood_Belmont Cragin</a:t>
            </a:r>
            <a:endParaRPr sz="1500">
              <a:solidFill>
                <a:schemeClr val="lt1"/>
              </a:solidFill>
              <a:latin typeface="Montserrat"/>
              <a:ea typeface="Montserrat"/>
              <a:cs typeface="Montserrat"/>
              <a:sym typeface="Montserrat"/>
            </a:endParaRPr>
          </a:p>
          <a:p>
            <a:pPr marL="457200" lvl="0" indent="-323850" algn="l" rtl="0">
              <a:lnSpc>
                <a:spcPct val="115000"/>
              </a:lnSpc>
              <a:spcBef>
                <a:spcPts val="0"/>
              </a:spcBef>
              <a:spcAft>
                <a:spcPts val="0"/>
              </a:spcAft>
              <a:buClr>
                <a:schemeClr val="lt1"/>
              </a:buClr>
              <a:buSzPts val="1500"/>
              <a:buFont typeface="Montserrat"/>
              <a:buAutoNum type="arabicPeriod"/>
            </a:pPr>
            <a:r>
              <a:rPr lang="en-US" sz="1500">
                <a:solidFill>
                  <a:schemeClr val="lt1"/>
                </a:solidFill>
                <a:latin typeface="Montserrat"/>
                <a:ea typeface="Montserrat"/>
                <a:cs typeface="Montserrat"/>
                <a:sym typeface="Montserrat"/>
              </a:rPr>
              <a:t>prev_Rating Overall</a:t>
            </a:r>
            <a:endParaRPr sz="1500">
              <a:solidFill>
                <a:schemeClr val="lt1"/>
              </a:solidFill>
              <a:latin typeface="Montserrat"/>
              <a:ea typeface="Montserrat"/>
              <a:cs typeface="Montserrat"/>
              <a:sym typeface="Montserrat"/>
            </a:endParaRPr>
          </a:p>
        </p:txBody>
      </p:sp>
      <p:sp>
        <p:nvSpPr>
          <p:cNvPr id="477" name="Google Shape;477;p42"/>
          <p:cNvSpPr/>
          <p:nvPr/>
        </p:nvSpPr>
        <p:spPr>
          <a:xfrm>
            <a:off x="442875" y="551025"/>
            <a:ext cx="4938900" cy="89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1"/>
                </a:solidFill>
                <a:latin typeface="Montserrat SemiBold"/>
                <a:ea typeface="Montserrat SemiBold"/>
                <a:cs typeface="Montserrat SemiBold"/>
                <a:sym typeface="Montserrat SemiBold"/>
              </a:rPr>
              <a:t>Top 15 features</a:t>
            </a:r>
            <a:r>
              <a:rPr lang="en-US" sz="2400">
                <a:solidFill>
                  <a:schemeClr val="lt1"/>
                </a:solidFill>
                <a:latin typeface="Montserrat SemiBold"/>
                <a:ea typeface="Montserrat SemiBold"/>
                <a:cs typeface="Montserrat SemiBold"/>
                <a:sym typeface="Montserrat SemiBold"/>
              </a:rPr>
              <a:t> </a:t>
            </a:r>
            <a:r>
              <a:rPr lang="en-US" sz="2400">
                <a:solidFill>
                  <a:schemeClr val="lt1"/>
                </a:solidFill>
                <a:latin typeface="Montserrat"/>
                <a:ea typeface="Montserrat"/>
                <a:cs typeface="Montserrat"/>
                <a:sym typeface="Montserrat"/>
              </a:rPr>
              <a:t>from affecting your chances </a:t>
            </a:r>
            <a:endParaRPr sz="2400">
              <a:solidFill>
                <a:schemeClr val="lt1"/>
              </a:solidFill>
              <a:latin typeface="Montserrat"/>
              <a:ea typeface="Montserrat"/>
              <a:cs typeface="Montserrat"/>
              <a:sym typeface="Montserrat"/>
            </a:endParaRPr>
          </a:p>
        </p:txBody>
      </p:sp>
      <p:sp>
        <p:nvSpPr>
          <p:cNvPr id="478" name="Google Shape;478;p42"/>
          <p:cNvSpPr/>
          <p:nvPr/>
        </p:nvSpPr>
        <p:spPr>
          <a:xfrm>
            <a:off x="6733111" y="834422"/>
            <a:ext cx="5085900" cy="55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400">
                <a:solidFill>
                  <a:schemeClr val="accent5"/>
                </a:solidFill>
                <a:latin typeface="Montserrat"/>
                <a:ea typeface="Montserrat"/>
                <a:cs typeface="Montserrat"/>
                <a:sym typeface="Montserrat"/>
              </a:rPr>
              <a:t>Features analyzed</a:t>
            </a:r>
            <a:endParaRPr sz="2400">
              <a:solidFill>
                <a:schemeClr val="accent5"/>
              </a:solidFill>
              <a:latin typeface="Montserrat"/>
              <a:ea typeface="Montserrat"/>
              <a:cs typeface="Montserrat"/>
              <a:sym typeface="Montserrat"/>
            </a:endParaRPr>
          </a:p>
        </p:txBody>
      </p:sp>
      <p:sp>
        <p:nvSpPr>
          <p:cNvPr id="479" name="Google Shape;479;p42"/>
          <p:cNvSpPr txBox="1"/>
          <p:nvPr/>
        </p:nvSpPr>
        <p:spPr>
          <a:xfrm>
            <a:off x="6233875" y="279400"/>
            <a:ext cx="5314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000" b="1">
              <a:solidFill>
                <a:schemeClr val="accent1"/>
              </a:solidFill>
            </a:endParaRPr>
          </a:p>
        </p:txBody>
      </p:sp>
      <p:sp>
        <p:nvSpPr>
          <p:cNvPr id="480" name="Google Shape;480;p42"/>
          <p:cNvSpPr txBox="1"/>
          <p:nvPr/>
        </p:nvSpPr>
        <p:spPr>
          <a:xfrm>
            <a:off x="6733111" y="460878"/>
            <a:ext cx="3978300" cy="4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solidFill>
                <a:latin typeface="Montserrat"/>
                <a:ea typeface="Montserrat"/>
                <a:cs typeface="Montserrat"/>
                <a:sym typeface="Montserrat"/>
              </a:rPr>
              <a:t>Target: Predicting Host Rating</a:t>
            </a:r>
            <a:endParaRPr>
              <a:solidFill>
                <a:schemeClr val="accen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1053050" y="1413475"/>
            <a:ext cx="2721300" cy="2390100"/>
          </a:xfrm>
          <a:prstGeom prst="roundRect">
            <a:avLst>
              <a:gd name="adj" fmla="val 4888"/>
            </a:avLst>
          </a:prstGeom>
          <a:solidFill>
            <a:schemeClr val="lt1"/>
          </a:solidFill>
          <a:ln>
            <a:noFill/>
          </a:ln>
          <a:effectLst>
            <a:outerShdw blurRad="203200" dist="38100" dir="2700000" algn="tl"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26"/>
          <p:cNvSpPr/>
          <p:nvPr/>
        </p:nvSpPr>
        <p:spPr>
          <a:xfrm>
            <a:off x="4735400" y="1401213"/>
            <a:ext cx="2721300" cy="2390100"/>
          </a:xfrm>
          <a:prstGeom prst="roundRect">
            <a:avLst>
              <a:gd name="adj" fmla="val 4888"/>
            </a:avLst>
          </a:prstGeom>
          <a:solidFill>
            <a:schemeClr val="lt1"/>
          </a:solidFill>
          <a:ln>
            <a:noFill/>
          </a:ln>
          <a:effectLst>
            <a:outerShdw blurRad="203200" dist="38100" dir="2700000" algn="tl"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6"/>
          <p:cNvSpPr/>
          <p:nvPr/>
        </p:nvSpPr>
        <p:spPr>
          <a:xfrm>
            <a:off x="8481850" y="1399350"/>
            <a:ext cx="2721300" cy="2390100"/>
          </a:xfrm>
          <a:prstGeom prst="roundRect">
            <a:avLst>
              <a:gd name="adj" fmla="val 4888"/>
            </a:avLst>
          </a:prstGeom>
          <a:solidFill>
            <a:schemeClr val="lt1"/>
          </a:solidFill>
          <a:ln>
            <a:noFill/>
          </a:ln>
          <a:effectLst>
            <a:outerShdw blurRad="203200" dist="38100" dir="2700000" algn="tl"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26"/>
          <p:cNvSpPr/>
          <p:nvPr/>
        </p:nvSpPr>
        <p:spPr>
          <a:xfrm>
            <a:off x="2879400" y="4178950"/>
            <a:ext cx="2721300" cy="2390100"/>
          </a:xfrm>
          <a:prstGeom prst="roundRect">
            <a:avLst>
              <a:gd name="adj" fmla="val 4888"/>
            </a:avLst>
          </a:prstGeom>
          <a:solidFill>
            <a:schemeClr val="lt1"/>
          </a:solidFill>
          <a:ln>
            <a:noFill/>
          </a:ln>
          <a:effectLst>
            <a:outerShdw blurRad="203200" dist="38100" dir="2700000" algn="tl"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6"/>
          <p:cNvSpPr/>
          <p:nvPr/>
        </p:nvSpPr>
        <p:spPr>
          <a:xfrm>
            <a:off x="1490100" y="3075925"/>
            <a:ext cx="1803600" cy="66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Santosh Pawan Kurada</a:t>
            </a:r>
            <a:endParaRPr sz="1600">
              <a:latin typeface="Montserrat"/>
              <a:ea typeface="Montserrat"/>
              <a:cs typeface="Montserrat"/>
              <a:sym typeface="Montserrat"/>
            </a:endParaRPr>
          </a:p>
        </p:txBody>
      </p:sp>
      <p:sp>
        <p:nvSpPr>
          <p:cNvPr id="192" name="Google Shape;192;p26"/>
          <p:cNvSpPr/>
          <p:nvPr/>
        </p:nvSpPr>
        <p:spPr>
          <a:xfrm>
            <a:off x="5317705" y="3063655"/>
            <a:ext cx="1556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Sathwik Kanukuntla</a:t>
            </a:r>
            <a:endParaRPr sz="1600">
              <a:latin typeface="Montserrat"/>
              <a:ea typeface="Montserrat"/>
              <a:cs typeface="Montserrat"/>
              <a:sym typeface="Montserrat"/>
            </a:endParaRPr>
          </a:p>
        </p:txBody>
      </p:sp>
      <p:sp>
        <p:nvSpPr>
          <p:cNvPr id="193" name="Google Shape;193;p26"/>
          <p:cNvSpPr/>
          <p:nvPr/>
        </p:nvSpPr>
        <p:spPr>
          <a:xfrm>
            <a:off x="8747200" y="3061804"/>
            <a:ext cx="2174400" cy="58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Soham Agarwal</a:t>
            </a:r>
            <a:endParaRPr sz="1600">
              <a:latin typeface="Montserrat"/>
              <a:ea typeface="Montserrat"/>
              <a:cs typeface="Montserrat"/>
              <a:sym typeface="Montserrat"/>
            </a:endParaRPr>
          </a:p>
        </p:txBody>
      </p:sp>
      <p:sp>
        <p:nvSpPr>
          <p:cNvPr id="194" name="Google Shape;194;p26"/>
          <p:cNvSpPr/>
          <p:nvPr/>
        </p:nvSpPr>
        <p:spPr>
          <a:xfrm>
            <a:off x="3338138" y="5841392"/>
            <a:ext cx="18036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Rohit Mittal</a:t>
            </a:r>
            <a:endParaRPr sz="1600">
              <a:latin typeface="Montserrat"/>
              <a:ea typeface="Montserrat"/>
              <a:cs typeface="Montserrat"/>
              <a:sym typeface="Montserrat"/>
            </a:endParaRPr>
          </a:p>
        </p:txBody>
      </p:sp>
      <p:sp>
        <p:nvSpPr>
          <p:cNvPr id="195" name="Google Shape;195;p26"/>
          <p:cNvSpPr/>
          <p:nvPr/>
        </p:nvSpPr>
        <p:spPr>
          <a:xfrm>
            <a:off x="2952207" y="588782"/>
            <a:ext cx="62877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4400" b="1">
              <a:solidFill>
                <a:schemeClr val="accent1"/>
              </a:solidFill>
              <a:latin typeface="Arial"/>
              <a:ea typeface="Arial"/>
              <a:cs typeface="Arial"/>
              <a:sym typeface="Arial"/>
            </a:endParaRPr>
          </a:p>
        </p:txBody>
      </p:sp>
      <p:pic>
        <p:nvPicPr>
          <p:cNvPr id="196" name="Google Shape;196;p26"/>
          <p:cNvPicPr preferRelativeResize="0">
            <a:picLocks noGrp="1"/>
          </p:cNvPicPr>
          <p:nvPr>
            <p:ph type="pic" idx="2"/>
          </p:nvPr>
        </p:nvPicPr>
        <p:blipFill rotWithShape="1">
          <a:blip r:embed="rId3">
            <a:alphaModFix/>
          </a:blip>
          <a:srcRect l="16689" r="16683"/>
          <a:stretch/>
        </p:blipFill>
        <p:spPr>
          <a:xfrm>
            <a:off x="3609606" y="4468369"/>
            <a:ext cx="1260764" cy="1260764"/>
          </a:xfrm>
          <a:prstGeom prst="rect">
            <a:avLst/>
          </a:prstGeom>
          <a:noFill/>
          <a:ln>
            <a:noFill/>
          </a:ln>
        </p:spPr>
      </p:pic>
      <p:pic>
        <p:nvPicPr>
          <p:cNvPr id="197" name="Google Shape;197;p26"/>
          <p:cNvPicPr preferRelativeResize="0">
            <a:picLocks noGrp="1"/>
          </p:cNvPicPr>
          <p:nvPr>
            <p:ph type="pic" idx="3"/>
          </p:nvPr>
        </p:nvPicPr>
        <p:blipFill rotWithShape="1">
          <a:blip r:embed="rId4">
            <a:alphaModFix/>
          </a:blip>
          <a:srcRect/>
          <a:stretch/>
        </p:blipFill>
        <p:spPr>
          <a:xfrm>
            <a:off x="9212061" y="1688769"/>
            <a:ext cx="1260765" cy="1260765"/>
          </a:xfrm>
          <a:prstGeom prst="rect">
            <a:avLst/>
          </a:prstGeom>
          <a:noFill/>
          <a:ln>
            <a:noFill/>
          </a:ln>
        </p:spPr>
      </p:pic>
      <p:pic>
        <p:nvPicPr>
          <p:cNvPr id="198" name="Google Shape;198;p26"/>
          <p:cNvPicPr preferRelativeResize="0">
            <a:picLocks noGrp="1"/>
          </p:cNvPicPr>
          <p:nvPr>
            <p:ph type="pic" idx="4"/>
          </p:nvPr>
        </p:nvPicPr>
        <p:blipFill rotWithShape="1">
          <a:blip r:embed="rId5">
            <a:alphaModFix/>
          </a:blip>
          <a:srcRect l="-5370" t="7314" r="-5370" b="18879"/>
          <a:stretch/>
        </p:blipFill>
        <p:spPr>
          <a:xfrm>
            <a:off x="5458925" y="1690650"/>
            <a:ext cx="1260775" cy="1260749"/>
          </a:xfrm>
          <a:prstGeom prst="rect">
            <a:avLst/>
          </a:prstGeom>
          <a:noFill/>
          <a:ln>
            <a:noFill/>
          </a:ln>
        </p:spPr>
      </p:pic>
      <p:pic>
        <p:nvPicPr>
          <p:cNvPr id="199" name="Google Shape;199;p26"/>
          <p:cNvPicPr preferRelativeResize="0">
            <a:picLocks noGrp="1"/>
          </p:cNvPicPr>
          <p:nvPr>
            <p:ph type="pic" idx="5"/>
          </p:nvPr>
        </p:nvPicPr>
        <p:blipFill rotWithShape="1">
          <a:blip r:embed="rId6">
            <a:alphaModFix/>
          </a:blip>
          <a:srcRect t="16675" b="16675"/>
          <a:stretch/>
        </p:blipFill>
        <p:spPr>
          <a:xfrm>
            <a:off x="1783253" y="1678380"/>
            <a:ext cx="1260765" cy="1260764"/>
          </a:xfrm>
          <a:prstGeom prst="rect">
            <a:avLst/>
          </a:prstGeom>
          <a:noFill/>
          <a:ln>
            <a:noFill/>
          </a:ln>
        </p:spPr>
      </p:pic>
      <p:sp>
        <p:nvSpPr>
          <p:cNvPr id="200" name="Google Shape;200;p26"/>
          <p:cNvSpPr txBox="1">
            <a:spLocks noGrp="1"/>
          </p:cNvSpPr>
          <p:nvPr>
            <p:ph type="title"/>
          </p:nvPr>
        </p:nvSpPr>
        <p:spPr>
          <a:xfrm>
            <a:off x="988758" y="394016"/>
            <a:ext cx="10214400" cy="74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US" b="0">
                <a:latin typeface="Montserrat Light"/>
                <a:ea typeface="Montserrat Light"/>
                <a:cs typeface="Montserrat Light"/>
                <a:sym typeface="Montserrat Light"/>
              </a:rPr>
              <a:t>Team</a:t>
            </a:r>
            <a:endParaRPr b="0">
              <a:latin typeface="Montserrat Light"/>
              <a:ea typeface="Montserrat Light"/>
              <a:cs typeface="Montserrat Light"/>
              <a:sym typeface="Montserrat Light"/>
            </a:endParaRPr>
          </a:p>
        </p:txBody>
      </p:sp>
      <p:sp>
        <p:nvSpPr>
          <p:cNvPr id="201" name="Google Shape;201;p26"/>
          <p:cNvSpPr/>
          <p:nvPr/>
        </p:nvSpPr>
        <p:spPr>
          <a:xfrm>
            <a:off x="6518600" y="4178950"/>
            <a:ext cx="2721300" cy="2390100"/>
          </a:xfrm>
          <a:prstGeom prst="roundRect">
            <a:avLst>
              <a:gd name="adj" fmla="val 4888"/>
            </a:avLst>
          </a:prstGeom>
          <a:solidFill>
            <a:schemeClr val="lt1"/>
          </a:solidFill>
          <a:ln>
            <a:noFill/>
          </a:ln>
          <a:effectLst>
            <a:outerShdw blurRad="203200" dist="38100" dir="2700000" algn="tl"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26"/>
          <p:cNvSpPr/>
          <p:nvPr/>
        </p:nvSpPr>
        <p:spPr>
          <a:xfrm>
            <a:off x="6955650" y="5841400"/>
            <a:ext cx="1803600" cy="66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Varun Annapareddy</a:t>
            </a:r>
            <a:endParaRPr sz="1600">
              <a:latin typeface="Montserrat"/>
              <a:ea typeface="Montserrat"/>
              <a:cs typeface="Montserrat"/>
              <a:sym typeface="Montserrat"/>
            </a:endParaRPr>
          </a:p>
        </p:txBody>
      </p:sp>
      <p:pic>
        <p:nvPicPr>
          <p:cNvPr id="203" name="Google Shape;203;p26"/>
          <p:cNvPicPr preferRelativeResize="0">
            <a:picLocks noGrp="1"/>
          </p:cNvPicPr>
          <p:nvPr>
            <p:ph type="pic" idx="5"/>
          </p:nvPr>
        </p:nvPicPr>
        <p:blipFill rotWithShape="1">
          <a:blip r:embed="rId7">
            <a:alphaModFix/>
          </a:blip>
          <a:srcRect/>
          <a:stretch/>
        </p:blipFill>
        <p:spPr>
          <a:xfrm>
            <a:off x="7248803" y="4443855"/>
            <a:ext cx="1260765" cy="12607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3"/>
          <p:cNvSpPr txBox="1">
            <a:spLocks noGrp="1"/>
          </p:cNvSpPr>
          <p:nvPr>
            <p:ph type="title"/>
          </p:nvPr>
        </p:nvSpPr>
        <p:spPr>
          <a:xfrm>
            <a:off x="988758" y="546416"/>
            <a:ext cx="10214400" cy="74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Arial"/>
              <a:buNone/>
            </a:pPr>
            <a:r>
              <a:rPr lang="en-US" b="0">
                <a:latin typeface="Montserrat Light"/>
                <a:ea typeface="Montserrat Light"/>
                <a:cs typeface="Montserrat Light"/>
                <a:sym typeface="Montserrat Light"/>
              </a:rPr>
              <a:t> Business Implications</a:t>
            </a:r>
            <a:endParaRPr b="0">
              <a:latin typeface="Montserrat Light"/>
              <a:ea typeface="Montserrat Light"/>
              <a:cs typeface="Montserrat Light"/>
              <a:sym typeface="Montserrat Light"/>
            </a:endParaRPr>
          </a:p>
        </p:txBody>
      </p:sp>
      <p:grpSp>
        <p:nvGrpSpPr>
          <p:cNvPr id="486" name="Google Shape;486;p43"/>
          <p:cNvGrpSpPr/>
          <p:nvPr/>
        </p:nvGrpSpPr>
        <p:grpSpPr>
          <a:xfrm>
            <a:off x="897499" y="2780076"/>
            <a:ext cx="2307600" cy="2276100"/>
            <a:chOff x="897499" y="2732751"/>
            <a:chExt cx="2307600" cy="2276100"/>
          </a:xfrm>
        </p:grpSpPr>
        <p:sp>
          <p:nvSpPr>
            <p:cNvPr id="487" name="Google Shape;487;p43"/>
            <p:cNvSpPr/>
            <p:nvPr/>
          </p:nvSpPr>
          <p:spPr>
            <a:xfrm>
              <a:off x="897499" y="273275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43"/>
            <p:cNvSpPr/>
            <p:nvPr/>
          </p:nvSpPr>
          <p:spPr>
            <a:xfrm>
              <a:off x="1192399" y="3356301"/>
              <a:ext cx="1717800" cy="1029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accent1"/>
                  </a:solidFill>
                  <a:latin typeface="Montserrat"/>
                  <a:ea typeface="Nunito"/>
                  <a:cs typeface="Nunito"/>
                  <a:sym typeface="Nunito"/>
                </a:rPr>
                <a:t>Location Influence and Neighborhood Characteristics</a:t>
              </a:r>
              <a:endParaRPr lang="en-US">
                <a:solidFill>
                  <a:schemeClr val="accent1"/>
                </a:solidFill>
                <a:latin typeface="Montserrat"/>
                <a:ea typeface="Nunito"/>
                <a:cs typeface="Nunito"/>
              </a:endParaRPr>
            </a:p>
          </p:txBody>
        </p:sp>
      </p:grpSp>
      <p:grpSp>
        <p:nvGrpSpPr>
          <p:cNvPr id="489" name="Google Shape;489;p43"/>
          <p:cNvGrpSpPr/>
          <p:nvPr/>
        </p:nvGrpSpPr>
        <p:grpSpPr>
          <a:xfrm>
            <a:off x="4942149" y="2780076"/>
            <a:ext cx="2307600" cy="2276100"/>
            <a:chOff x="4942149" y="2732751"/>
            <a:chExt cx="2307600" cy="2276100"/>
          </a:xfrm>
        </p:grpSpPr>
        <p:sp>
          <p:nvSpPr>
            <p:cNvPr id="490" name="Google Shape;490;p43"/>
            <p:cNvSpPr/>
            <p:nvPr/>
          </p:nvSpPr>
          <p:spPr>
            <a:xfrm>
              <a:off x="4942149" y="273275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1" name="Google Shape;491;p43"/>
            <p:cNvSpPr/>
            <p:nvPr/>
          </p:nvSpPr>
          <p:spPr>
            <a:xfrm>
              <a:off x="5237050" y="3466101"/>
              <a:ext cx="1717800" cy="809400"/>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Property Type and Guest Expectations</a:t>
              </a:r>
              <a:endParaRPr>
                <a:solidFill>
                  <a:schemeClr val="accent1"/>
                </a:solidFill>
                <a:latin typeface="Montserrat"/>
                <a:sym typeface="Nunito"/>
              </a:endParaRPr>
            </a:p>
          </p:txBody>
        </p:sp>
      </p:grpSp>
      <p:grpSp>
        <p:nvGrpSpPr>
          <p:cNvPr id="492" name="Google Shape;492;p43"/>
          <p:cNvGrpSpPr/>
          <p:nvPr/>
        </p:nvGrpSpPr>
        <p:grpSpPr>
          <a:xfrm>
            <a:off x="8986799" y="2780076"/>
            <a:ext cx="2307600" cy="2276100"/>
            <a:chOff x="8986799" y="2827401"/>
            <a:chExt cx="2307600" cy="2276100"/>
          </a:xfrm>
        </p:grpSpPr>
        <p:sp>
          <p:nvSpPr>
            <p:cNvPr id="493" name="Google Shape;493;p43"/>
            <p:cNvSpPr/>
            <p:nvPr/>
          </p:nvSpPr>
          <p:spPr>
            <a:xfrm>
              <a:off x="8986799" y="2827401"/>
              <a:ext cx="2307600" cy="2276100"/>
            </a:xfrm>
            <a:prstGeom prst="roundRect">
              <a:avLst>
                <a:gd name="adj" fmla="val 5963"/>
              </a:avLst>
            </a:prstGeom>
            <a:solidFill>
              <a:schemeClr val="l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43"/>
            <p:cNvSpPr/>
            <p:nvPr/>
          </p:nvSpPr>
          <p:spPr>
            <a:xfrm>
              <a:off x="9275746" y="3581920"/>
              <a:ext cx="1717800" cy="1029000"/>
            </a:xfrm>
            <a:prstGeom prst="rect">
              <a:avLst/>
            </a:prstGeom>
            <a:noFill/>
            <a:ln>
              <a:noFill/>
            </a:ln>
          </p:spPr>
          <p:txBody>
            <a:bodyPr spcFirstLastPara="1" wrap="square" lIns="91425" tIns="45700" rIns="91425" bIns="45700" anchor="t" anchorCtr="0">
              <a:noAutofit/>
            </a:bodyPr>
            <a:lstStyle/>
            <a:p>
              <a:pPr algn="ctr"/>
              <a:r>
                <a:rPr lang="en-US">
                  <a:solidFill>
                    <a:schemeClr val="accent1"/>
                  </a:solidFill>
                  <a:latin typeface="Montserrat"/>
                  <a:sym typeface="Nunito"/>
                </a:rPr>
                <a:t>Quality of Service and Past Performance</a:t>
              </a:r>
              <a:endParaRPr>
                <a:solidFill>
                  <a:schemeClr val="accent1"/>
                </a:solidFill>
                <a:latin typeface="Montserrat"/>
                <a:sym typeface="Nuni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p:nvPr/>
        </p:nvSpPr>
        <p:spPr>
          <a:xfrm>
            <a:off x="6075400" y="0"/>
            <a:ext cx="61167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44"/>
          <p:cNvSpPr/>
          <p:nvPr/>
        </p:nvSpPr>
        <p:spPr>
          <a:xfrm>
            <a:off x="525738" y="5190250"/>
            <a:ext cx="4970400" cy="72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rgbClr val="A5A5A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Our</a:t>
            </a:r>
            <a:r>
              <a:rPr lang="en-US" sz="3600" dirty="0">
                <a:solidFill>
                  <a:schemeClr val="hlink"/>
                </a:solidFill>
                <a:uFill>
                  <a:noFill/>
                </a:uFill>
                <a:latin typeface="Montserrat"/>
                <a:ea typeface="Montserrat"/>
                <a:cs typeface="Montserrat"/>
                <a:sym typeface="Montserrat"/>
                <a:hlinkClick r:id="rId3"/>
              </a:rPr>
              <a:t> “Super” </a:t>
            </a:r>
            <a:r>
              <a:rPr lang="en-US" sz="3600" dirty="0">
                <a:solidFill>
                  <a:srgbClr val="A5A5A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Product</a:t>
            </a:r>
            <a:endParaRPr sz="3600" dirty="0">
              <a:solidFill>
                <a:srgbClr val="A5A5A5"/>
              </a:solidFill>
              <a:latin typeface="Montserrat"/>
              <a:ea typeface="Montserrat"/>
              <a:cs typeface="Montserrat"/>
              <a:sym typeface="Montserrat"/>
            </a:endParaRPr>
          </a:p>
        </p:txBody>
      </p:sp>
      <p:sp>
        <p:nvSpPr>
          <p:cNvPr id="501" name="Google Shape;501;p44"/>
          <p:cNvSpPr/>
          <p:nvPr/>
        </p:nvSpPr>
        <p:spPr>
          <a:xfrm>
            <a:off x="6714700" y="751900"/>
            <a:ext cx="4889700" cy="19281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3000">
                <a:solidFill>
                  <a:schemeClr val="lt1"/>
                </a:solidFill>
                <a:latin typeface="Montserrat Medium"/>
                <a:ea typeface="Montserrat Medium"/>
                <a:cs typeface="Montserrat Medium"/>
                <a:sym typeface="Montserrat Medium"/>
              </a:rPr>
              <a:t>As a host, imagine you could know on how to become a superhost or where you’re going wrong! </a:t>
            </a:r>
            <a:endParaRPr sz="3000">
              <a:solidFill>
                <a:schemeClr val="lt1"/>
              </a:solidFill>
              <a:latin typeface="Montserrat Medium"/>
              <a:ea typeface="Montserrat Medium"/>
              <a:cs typeface="Montserrat Medium"/>
              <a:sym typeface="Montserrat Medium"/>
            </a:endParaRPr>
          </a:p>
        </p:txBody>
      </p:sp>
      <p:sp>
        <p:nvSpPr>
          <p:cNvPr id="502" name="Google Shape;502;p44"/>
          <p:cNvSpPr/>
          <p:nvPr/>
        </p:nvSpPr>
        <p:spPr>
          <a:xfrm>
            <a:off x="6714700" y="3207225"/>
            <a:ext cx="4838100" cy="288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Our website is a cutting-edge platform designed for Airbnb hosts, integrating three specialized machine learning models with the GPT API for enhanced business insights. Additionally, our site employs GPT's advanced AI capabilities to answer business-related questions, providing hosts with a comprehensive, data-driven approach to optimize their Airbnb operations.</a:t>
            </a:r>
            <a:endParaRPr sz="1800">
              <a:solidFill>
                <a:schemeClr val="lt1"/>
              </a:solidFill>
              <a:latin typeface="Montserrat"/>
              <a:ea typeface="Montserrat"/>
              <a:cs typeface="Montserrat"/>
              <a:sym typeface="Montserrat"/>
            </a:endParaRPr>
          </a:p>
        </p:txBody>
      </p:sp>
      <p:grpSp>
        <p:nvGrpSpPr>
          <p:cNvPr id="503" name="Google Shape;503;p44"/>
          <p:cNvGrpSpPr/>
          <p:nvPr/>
        </p:nvGrpSpPr>
        <p:grpSpPr>
          <a:xfrm>
            <a:off x="396975" y="1825725"/>
            <a:ext cx="5227925" cy="3039075"/>
            <a:chOff x="216775" y="1259375"/>
            <a:chExt cx="5227925" cy="3039075"/>
          </a:xfrm>
        </p:grpSpPr>
        <p:pic>
          <p:nvPicPr>
            <p:cNvPr id="504" name="Google Shape;504;p44"/>
            <p:cNvPicPr preferRelativeResize="0"/>
            <p:nvPr/>
          </p:nvPicPr>
          <p:blipFill>
            <a:blip r:embed="rId4">
              <a:alphaModFix/>
            </a:blip>
            <a:stretch>
              <a:fillRect/>
            </a:stretch>
          </p:blipFill>
          <p:spPr>
            <a:xfrm>
              <a:off x="216775" y="1259375"/>
              <a:ext cx="5227925" cy="3039075"/>
            </a:xfrm>
            <a:prstGeom prst="rect">
              <a:avLst/>
            </a:prstGeom>
            <a:noFill/>
            <a:ln>
              <a:noFill/>
            </a:ln>
          </p:spPr>
        </p:pic>
        <p:pic>
          <p:nvPicPr>
            <p:cNvPr id="505" name="Google Shape;505;p44"/>
            <p:cNvPicPr preferRelativeResize="0"/>
            <p:nvPr/>
          </p:nvPicPr>
          <p:blipFill>
            <a:blip r:embed="rId5">
              <a:alphaModFix/>
            </a:blip>
            <a:stretch>
              <a:fillRect/>
            </a:stretch>
          </p:blipFill>
          <p:spPr>
            <a:xfrm>
              <a:off x="857475" y="1642700"/>
              <a:ext cx="3928602" cy="2025701"/>
            </a:xfrm>
            <a:prstGeom prst="rect">
              <a:avLst/>
            </a:prstGeom>
            <a:noFill/>
            <a:ln>
              <a:noFill/>
            </a:ln>
          </p:spPr>
        </p:pic>
      </p:grpSp>
      <p:sp>
        <p:nvSpPr>
          <p:cNvPr id="2" name="Google Shape;502;p44">
            <a:extLst>
              <a:ext uri="{FF2B5EF4-FFF2-40B4-BE49-F238E27FC236}">
                <a16:creationId xmlns:a16="http://schemas.microsoft.com/office/drawing/2014/main" id="{F99F1E0C-DC63-3D2A-D145-BE85E317BE76}"/>
              </a:ext>
            </a:extLst>
          </p:cNvPr>
          <p:cNvSpPr/>
          <p:nvPr/>
        </p:nvSpPr>
        <p:spPr>
          <a:xfrm>
            <a:off x="1392423" y="6249363"/>
            <a:ext cx="2915517" cy="249510"/>
          </a:xfrm>
          <a:prstGeom prst="rect">
            <a:avLst/>
          </a:prstGeom>
          <a:noFill/>
          <a:ln>
            <a:noFill/>
          </a:ln>
        </p:spPr>
        <p:txBody>
          <a:bodyPr spcFirstLastPara="1" wrap="square" lIns="91425" tIns="45700" rIns="91425" bIns="45700" anchor="t" anchorCtr="0">
            <a:noAutofit/>
          </a:bodyPr>
          <a:lstStyle/>
          <a:p>
            <a:r>
              <a:rPr lang="en-US" dirty="0">
                <a:solidFill>
                  <a:schemeClr val="tx1">
                    <a:lumMod val="50000"/>
                    <a:lumOff val="50000"/>
                  </a:schemeClr>
                </a:solidFill>
                <a:latin typeface="Montserrat"/>
                <a:sym typeface="Montserrat"/>
              </a:rPr>
              <a:t>Click on this to access website</a:t>
            </a:r>
            <a:endParaRPr lang="en-US" dirty="0">
              <a:solidFill>
                <a:schemeClr val="tx1">
                  <a:lumMod val="50000"/>
                  <a:lumOff val="50000"/>
                </a:schemeClr>
              </a:solidFill>
            </a:endParaRPr>
          </a:p>
        </p:txBody>
      </p:sp>
      <p:sp>
        <p:nvSpPr>
          <p:cNvPr id="4" name="Google Shape;304;p32">
            <a:extLst>
              <a:ext uri="{FF2B5EF4-FFF2-40B4-BE49-F238E27FC236}">
                <a16:creationId xmlns:a16="http://schemas.microsoft.com/office/drawing/2014/main" id="{D2665337-22F2-5E4F-6E6C-30934CB85D39}"/>
              </a:ext>
            </a:extLst>
          </p:cNvPr>
          <p:cNvSpPr/>
          <p:nvPr/>
        </p:nvSpPr>
        <p:spPr>
          <a:xfrm rot="-5400000">
            <a:off x="2679419" y="5933265"/>
            <a:ext cx="333300" cy="148800"/>
          </a:xfrm>
          <a:prstGeom prst="rightArrow">
            <a:avLst>
              <a:gd name="adj1" fmla="val 29603"/>
              <a:gd name="adj2" fmla="val 71081"/>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5"/>
          <p:cNvSpPr/>
          <p:nvPr/>
        </p:nvSpPr>
        <p:spPr>
          <a:xfrm>
            <a:off x="1478250" y="1602175"/>
            <a:ext cx="9235500" cy="4037100"/>
          </a:xfrm>
          <a:prstGeom prst="roundRect">
            <a:avLst>
              <a:gd name="adj" fmla="val 5963"/>
            </a:avLst>
          </a:prstGeom>
          <a:solidFill>
            <a:schemeClr val="accent1"/>
          </a:solidFill>
          <a:ln>
            <a:noFill/>
          </a:ln>
          <a:effectLst>
            <a:outerShdw blurRad="1270000" dist="635000" dir="5400000" sx="90000" sy="90000" algn="t" rotWithShape="0">
              <a:schemeClr val="dk1">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4CCCC"/>
              </a:solidFill>
              <a:latin typeface="Arial"/>
              <a:ea typeface="Arial"/>
              <a:cs typeface="Arial"/>
              <a:sym typeface="Arial"/>
            </a:endParaRPr>
          </a:p>
        </p:txBody>
      </p:sp>
      <p:sp>
        <p:nvSpPr>
          <p:cNvPr id="511" name="Google Shape;511;p45"/>
          <p:cNvSpPr txBox="1"/>
          <p:nvPr/>
        </p:nvSpPr>
        <p:spPr>
          <a:xfrm>
            <a:off x="2116213" y="3076600"/>
            <a:ext cx="8068500" cy="1368000"/>
          </a:xfrm>
          <a:prstGeom prst="rect">
            <a:avLst/>
          </a:prstGeom>
          <a:noFill/>
          <a:ln>
            <a:noFill/>
          </a:ln>
        </p:spPr>
        <p:txBody>
          <a:bodyPr spcFirstLastPara="1" wrap="square" lIns="0" tIns="43800" rIns="0" bIns="0" anchor="t" anchorCtr="0">
            <a:spAutoFit/>
          </a:bodyPr>
          <a:lstStyle/>
          <a:p>
            <a:pPr marL="0" marR="5080" lvl="0" indent="12700" algn="ctr" rtl="0">
              <a:spcBef>
                <a:spcPts val="0"/>
              </a:spcBef>
              <a:spcAft>
                <a:spcPts val="0"/>
              </a:spcAft>
              <a:buNone/>
            </a:pPr>
            <a:r>
              <a:rPr lang="en-US" sz="4300">
                <a:solidFill>
                  <a:schemeClr val="lt1"/>
                </a:solidFill>
                <a:latin typeface="Montserrat"/>
                <a:ea typeface="Montserrat"/>
                <a:cs typeface="Montserrat"/>
                <a:sym typeface="Montserrat"/>
              </a:rPr>
              <a:t>What are the</a:t>
            </a:r>
            <a:r>
              <a:rPr lang="en-US" sz="4300">
                <a:solidFill>
                  <a:srgbClr val="3F3F3F"/>
                </a:solidFill>
                <a:latin typeface="Montserrat"/>
                <a:ea typeface="Montserrat"/>
                <a:cs typeface="Montserrat"/>
                <a:sym typeface="Montserrat"/>
              </a:rPr>
              <a:t> </a:t>
            </a:r>
            <a:r>
              <a:rPr lang="en-US" sz="4300">
                <a:solidFill>
                  <a:schemeClr val="lt1"/>
                </a:solidFill>
                <a:latin typeface="Montserrat SemiBold"/>
                <a:ea typeface="Montserrat SemiBold"/>
                <a:cs typeface="Montserrat SemiBold"/>
                <a:sym typeface="Montserrat SemiBold"/>
              </a:rPr>
              <a:t>numbers not </a:t>
            </a:r>
            <a:r>
              <a:rPr lang="en-US" sz="4300">
                <a:solidFill>
                  <a:schemeClr val="lt1"/>
                </a:solidFill>
                <a:latin typeface="Montserrat"/>
                <a:ea typeface="Montserrat"/>
                <a:cs typeface="Montserrat"/>
                <a:sym typeface="Montserrat"/>
              </a:rPr>
              <a:t>telling us</a:t>
            </a:r>
            <a:endParaRPr sz="4300">
              <a:solidFill>
                <a:schemeClr val="lt1"/>
              </a:solidFill>
              <a:latin typeface="Montserrat"/>
              <a:ea typeface="Montserrat"/>
              <a:cs typeface="Montserrat"/>
              <a:sym typeface="Montserrat"/>
            </a:endParaRPr>
          </a:p>
        </p:txBody>
      </p:sp>
      <p:pic>
        <p:nvPicPr>
          <p:cNvPr id="512" name="Google Shape;512;p45"/>
          <p:cNvPicPr preferRelativeResize="0"/>
          <p:nvPr/>
        </p:nvPicPr>
        <p:blipFill>
          <a:blip r:embed="rId3">
            <a:alphaModFix amt="24000"/>
          </a:blip>
          <a:stretch>
            <a:fillRect/>
          </a:stretch>
        </p:blipFill>
        <p:spPr>
          <a:xfrm>
            <a:off x="5575788" y="1949852"/>
            <a:ext cx="1040425" cy="1040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46"/>
          <p:cNvPicPr preferRelativeResize="0"/>
          <p:nvPr/>
        </p:nvPicPr>
        <p:blipFill>
          <a:blip r:embed="rId3">
            <a:alphaModFix/>
          </a:blip>
          <a:stretch>
            <a:fillRect/>
          </a:stretch>
        </p:blipFill>
        <p:spPr>
          <a:xfrm>
            <a:off x="5660575" y="0"/>
            <a:ext cx="6531424" cy="6858001"/>
          </a:xfrm>
          <a:prstGeom prst="rect">
            <a:avLst/>
          </a:prstGeom>
          <a:noFill/>
          <a:ln>
            <a:noFill/>
          </a:ln>
        </p:spPr>
      </p:pic>
      <p:sp>
        <p:nvSpPr>
          <p:cNvPr id="518" name="Google Shape;518;p46"/>
          <p:cNvSpPr/>
          <p:nvPr/>
        </p:nvSpPr>
        <p:spPr>
          <a:xfrm rot="5400000">
            <a:off x="807275" y="1227900"/>
            <a:ext cx="2814900" cy="4402200"/>
          </a:xfrm>
          <a:prstGeom prst="round2SameRect">
            <a:avLst>
              <a:gd name="adj1" fmla="val 50000"/>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9" name="Google Shape;519;p46"/>
          <p:cNvSpPr/>
          <p:nvPr/>
        </p:nvSpPr>
        <p:spPr>
          <a:xfrm>
            <a:off x="-94096" y="986181"/>
            <a:ext cx="5146500" cy="5147100"/>
          </a:xfrm>
          <a:prstGeom prst="arc">
            <a:avLst>
              <a:gd name="adj1" fmla="val 19053897"/>
              <a:gd name="adj2" fmla="val 2288551"/>
            </a:avLst>
          </a:prstGeom>
          <a:noFill/>
          <a:ln w="476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520" name="Google Shape;520;p46"/>
          <p:cNvSpPr/>
          <p:nvPr/>
        </p:nvSpPr>
        <p:spPr>
          <a:xfrm rot="-5400000">
            <a:off x="4897339" y="3288088"/>
            <a:ext cx="281700" cy="281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521" name="Google Shape;521;p46"/>
          <p:cNvSpPr/>
          <p:nvPr/>
        </p:nvSpPr>
        <p:spPr>
          <a:xfrm>
            <a:off x="373550" y="2737500"/>
            <a:ext cx="3286800" cy="138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Montserrat"/>
                <a:ea typeface="Montserrat"/>
                <a:cs typeface="Montserrat"/>
                <a:sym typeface="Montserrat"/>
              </a:rPr>
              <a:t>Trade off between the motivation to become a Superhost and Exclusive Status of a Superhost </a:t>
            </a:r>
            <a:endParaRPr sz="2000">
              <a:latin typeface="Montserrat"/>
              <a:ea typeface="Montserrat"/>
              <a:cs typeface="Montserrat"/>
              <a:sym typeface="Montserrat"/>
            </a:endParaRPr>
          </a:p>
        </p:txBody>
      </p:sp>
      <p:sp>
        <p:nvSpPr>
          <p:cNvPr id="522" name="Google Shape;522;p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523" name="Google Shape;523;p46"/>
          <p:cNvSpPr/>
          <p:nvPr/>
        </p:nvSpPr>
        <p:spPr>
          <a:xfrm>
            <a:off x="5660625" y="0"/>
            <a:ext cx="6531300" cy="6858000"/>
          </a:xfrm>
          <a:prstGeom prst="rect">
            <a:avLst/>
          </a:prstGeom>
          <a:solidFill>
            <a:srgbClr val="262626">
              <a:alpha val="740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4" name="Google Shape;524;p46"/>
          <p:cNvSpPr/>
          <p:nvPr/>
        </p:nvSpPr>
        <p:spPr>
          <a:xfrm>
            <a:off x="5950350" y="1479100"/>
            <a:ext cx="5403300" cy="1809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3600">
                <a:solidFill>
                  <a:srgbClr val="FF5A5E"/>
                </a:solidFill>
                <a:latin typeface="Montserrat Medium"/>
                <a:ea typeface="Montserrat Medium"/>
                <a:cs typeface="Montserrat Medium"/>
                <a:sym typeface="Montserrat Medium"/>
              </a:rPr>
              <a:t>Dynamic Metrics </a:t>
            </a:r>
            <a:r>
              <a:rPr lang="en-US" sz="3600">
                <a:solidFill>
                  <a:schemeClr val="lt1"/>
                </a:solidFill>
                <a:latin typeface="Montserrat Medium"/>
                <a:ea typeface="Montserrat Medium"/>
                <a:cs typeface="Montserrat Medium"/>
                <a:sym typeface="Montserrat Medium"/>
              </a:rPr>
              <a:t>to become a superhost based on regional performance</a:t>
            </a:r>
            <a:endParaRPr sz="3600">
              <a:solidFill>
                <a:schemeClr val="lt1"/>
              </a:solidFill>
              <a:latin typeface="Montserrat Medium"/>
              <a:ea typeface="Montserrat Medium"/>
              <a:cs typeface="Montserrat Medium"/>
              <a:sym typeface="Montserrat Medium"/>
            </a:endParaRPr>
          </a:p>
        </p:txBody>
      </p:sp>
      <p:sp>
        <p:nvSpPr>
          <p:cNvPr id="525" name="Google Shape;525;p46"/>
          <p:cNvSpPr/>
          <p:nvPr/>
        </p:nvSpPr>
        <p:spPr>
          <a:xfrm>
            <a:off x="5950350" y="3719475"/>
            <a:ext cx="5403300" cy="167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solidFill>
                  <a:schemeClr val="lt1"/>
                </a:solidFill>
                <a:latin typeface="Montserrat Medium"/>
                <a:ea typeface="Montserrat Medium"/>
                <a:cs typeface="Montserrat Medium"/>
                <a:sym typeface="Montserrat Medium"/>
              </a:rPr>
              <a:t>Optimize the Superhost Program by creating custom metrics so that hosts never miss an opportunity and Airbnb  never misses  an extra buck from the superhost premiums</a:t>
            </a:r>
            <a:endParaRPr sz="20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endParaRPr sz="2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47"/>
          <p:cNvSpPr/>
          <p:nvPr/>
        </p:nvSpPr>
        <p:spPr>
          <a:xfrm>
            <a:off x="6925100" y="0"/>
            <a:ext cx="5266800" cy="6858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47"/>
          <p:cNvSpPr/>
          <p:nvPr/>
        </p:nvSpPr>
        <p:spPr>
          <a:xfrm>
            <a:off x="364300" y="1905000"/>
            <a:ext cx="4292700" cy="304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chemeClr val="lt1"/>
                </a:solidFill>
                <a:latin typeface="Montserrat"/>
                <a:ea typeface="Montserrat"/>
                <a:cs typeface="Montserrat"/>
                <a:sym typeface="Montserrat"/>
              </a:rPr>
              <a:t>Why Dynamic Criteria for Superhosts?</a:t>
            </a:r>
            <a:endParaRPr sz="4800" b="1">
              <a:solidFill>
                <a:schemeClr val="lt1"/>
              </a:solidFill>
              <a:latin typeface="Montserrat"/>
              <a:ea typeface="Montserrat"/>
              <a:cs typeface="Montserrat"/>
              <a:sym typeface="Montserrat"/>
            </a:endParaRPr>
          </a:p>
        </p:txBody>
      </p:sp>
      <p:sp>
        <p:nvSpPr>
          <p:cNvPr id="532" name="Google Shape;532;p47"/>
          <p:cNvSpPr/>
          <p:nvPr/>
        </p:nvSpPr>
        <p:spPr>
          <a:xfrm>
            <a:off x="7532600" y="885750"/>
            <a:ext cx="4051800" cy="2509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600">
                <a:solidFill>
                  <a:srgbClr val="595959"/>
                </a:solidFill>
                <a:latin typeface="Montserrat"/>
                <a:ea typeface="Montserrat"/>
                <a:cs typeface="Montserrat"/>
                <a:sym typeface="Montserrat"/>
              </a:rPr>
              <a:t>There are several psychological and cognitive factors that contribute to the decrease in motivation when faced with an overly difficult task:</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Clr>
                <a:schemeClr val="dk1"/>
              </a:buClr>
              <a:buSzPts val="1100"/>
              <a:buFont typeface="Arial"/>
              <a:buNone/>
            </a:pPr>
            <a:r>
              <a:rPr lang="en-US" sz="1600">
                <a:solidFill>
                  <a:srgbClr val="595959"/>
                </a:solidFill>
                <a:latin typeface="Montserrat"/>
                <a:ea typeface="Montserrat"/>
                <a:cs typeface="Montserrat"/>
                <a:sym typeface="Montserrat"/>
              </a:rPr>
              <a:t>1. Perceived competence</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Clr>
                <a:schemeClr val="dk1"/>
              </a:buClr>
              <a:buSzPts val="1100"/>
              <a:buFont typeface="Arial"/>
              <a:buNone/>
            </a:pPr>
            <a:r>
              <a:rPr lang="en-US" sz="1600">
                <a:solidFill>
                  <a:srgbClr val="595959"/>
                </a:solidFill>
                <a:latin typeface="Montserrat"/>
                <a:ea typeface="Montserrat"/>
                <a:cs typeface="Montserrat"/>
                <a:sym typeface="Montserrat"/>
              </a:rPr>
              <a:t>2. Goal discrepancy</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Clr>
                <a:schemeClr val="dk1"/>
              </a:buClr>
              <a:buSzPts val="1100"/>
              <a:buFont typeface="Arial"/>
              <a:buNone/>
            </a:pPr>
            <a:r>
              <a:rPr lang="en-US" sz="1600">
                <a:solidFill>
                  <a:srgbClr val="595959"/>
                </a:solidFill>
                <a:latin typeface="Montserrat"/>
                <a:ea typeface="Montserrat"/>
                <a:cs typeface="Montserrat"/>
                <a:sym typeface="Montserrat"/>
              </a:rPr>
              <a:t>3. Extrinsic vs. intrinsic motivation</a:t>
            </a:r>
            <a:endParaRPr sz="1600">
              <a:solidFill>
                <a:srgbClr val="595959"/>
              </a:solidFill>
              <a:latin typeface="Montserrat"/>
              <a:ea typeface="Montserrat"/>
              <a:cs typeface="Montserrat"/>
              <a:sym typeface="Montserrat"/>
            </a:endParaRPr>
          </a:p>
          <a:p>
            <a:pPr marL="0" marR="0" lvl="0" indent="0" algn="l" rtl="0">
              <a:spcBef>
                <a:spcPts val="1200"/>
              </a:spcBef>
              <a:spcAft>
                <a:spcPts val="0"/>
              </a:spcAft>
              <a:buNone/>
            </a:pPr>
            <a:endParaRPr sz="1600">
              <a:solidFill>
                <a:srgbClr val="595959"/>
              </a:solidFill>
              <a:latin typeface="Montserrat"/>
              <a:ea typeface="Montserrat"/>
              <a:cs typeface="Montserrat"/>
              <a:sym typeface="Montserrat"/>
            </a:endParaRPr>
          </a:p>
        </p:txBody>
      </p:sp>
      <p:sp>
        <p:nvSpPr>
          <p:cNvPr id="533" name="Google Shape;533;p47"/>
          <p:cNvSpPr/>
          <p:nvPr/>
        </p:nvSpPr>
        <p:spPr>
          <a:xfrm>
            <a:off x="7532600" y="4158450"/>
            <a:ext cx="4051800" cy="2245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SzPts val="1100"/>
              <a:buNone/>
            </a:pPr>
            <a:r>
              <a:rPr lang="en-US" sz="1600">
                <a:solidFill>
                  <a:srgbClr val="595959"/>
                </a:solidFill>
                <a:latin typeface="Montserrat"/>
                <a:ea typeface="Montserrat"/>
                <a:cs typeface="Montserrat"/>
                <a:sym typeface="Montserrat"/>
              </a:rPr>
              <a:t>An exclusive membership or exclusive status can lose its exclusivity in many ways:</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SzPts val="1100"/>
              <a:buNone/>
            </a:pPr>
            <a:r>
              <a:rPr lang="en-US" sz="1600">
                <a:solidFill>
                  <a:srgbClr val="595959"/>
                </a:solidFill>
                <a:latin typeface="Montserrat"/>
                <a:ea typeface="Montserrat"/>
                <a:cs typeface="Montserrat"/>
                <a:sym typeface="Montserrat"/>
              </a:rPr>
              <a:t>1. Overgrowth</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SzPts val="1100"/>
              <a:buNone/>
            </a:pPr>
            <a:r>
              <a:rPr lang="en-US" sz="1600">
                <a:solidFill>
                  <a:srgbClr val="595959"/>
                </a:solidFill>
                <a:latin typeface="Montserrat"/>
                <a:ea typeface="Montserrat"/>
                <a:cs typeface="Montserrat"/>
                <a:sym typeface="Montserrat"/>
              </a:rPr>
              <a:t>2. Accessibility</a:t>
            </a:r>
            <a:endParaRPr sz="1600">
              <a:solidFill>
                <a:srgbClr val="595959"/>
              </a:solidFill>
              <a:latin typeface="Montserrat"/>
              <a:ea typeface="Montserrat"/>
              <a:cs typeface="Montserrat"/>
              <a:sym typeface="Montserrat"/>
            </a:endParaRPr>
          </a:p>
          <a:p>
            <a:pPr marL="0" lvl="0" indent="0" algn="l" rtl="0">
              <a:lnSpc>
                <a:spcPct val="100000"/>
              </a:lnSpc>
              <a:spcBef>
                <a:spcPts val="1200"/>
              </a:spcBef>
              <a:spcAft>
                <a:spcPts val="0"/>
              </a:spcAft>
              <a:buSzPts val="1100"/>
              <a:buNone/>
            </a:pPr>
            <a:r>
              <a:rPr lang="en-US" sz="1600">
                <a:solidFill>
                  <a:srgbClr val="595959"/>
                </a:solidFill>
                <a:latin typeface="Montserrat"/>
                <a:ea typeface="Montserrat"/>
                <a:cs typeface="Montserrat"/>
                <a:sym typeface="Montserrat"/>
              </a:rPr>
              <a:t>3. Loss of differentiation</a:t>
            </a:r>
            <a:endParaRPr sz="1600">
              <a:solidFill>
                <a:srgbClr val="595959"/>
              </a:solidFill>
              <a:latin typeface="Montserrat"/>
              <a:ea typeface="Montserrat"/>
              <a:cs typeface="Montserrat"/>
              <a:sym typeface="Montserrat"/>
            </a:endParaRPr>
          </a:p>
          <a:p>
            <a:pPr marL="0" marR="0" lvl="0" indent="0" algn="l" rtl="0">
              <a:spcBef>
                <a:spcPts val="1200"/>
              </a:spcBef>
              <a:spcAft>
                <a:spcPts val="0"/>
              </a:spcAft>
              <a:buNone/>
            </a:pPr>
            <a:endParaRPr sz="1600">
              <a:solidFill>
                <a:srgbClr val="595959"/>
              </a:solidFill>
              <a:latin typeface="Montserrat"/>
              <a:ea typeface="Montserrat"/>
              <a:cs typeface="Montserrat"/>
              <a:sym typeface="Montserrat"/>
            </a:endParaRPr>
          </a:p>
        </p:txBody>
      </p:sp>
      <p:sp>
        <p:nvSpPr>
          <p:cNvPr id="534" name="Google Shape;534;p47"/>
          <p:cNvSpPr/>
          <p:nvPr/>
        </p:nvSpPr>
        <p:spPr>
          <a:xfrm>
            <a:off x="7532600" y="541475"/>
            <a:ext cx="1580100" cy="42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accent1"/>
                </a:solidFill>
                <a:latin typeface="Montserrat"/>
                <a:ea typeface="Montserrat"/>
                <a:cs typeface="Montserrat"/>
                <a:sym typeface="Montserrat"/>
              </a:rPr>
              <a:t>Motivation</a:t>
            </a:r>
            <a:endParaRPr sz="1600" b="1">
              <a:solidFill>
                <a:schemeClr val="accent1"/>
              </a:solidFill>
              <a:latin typeface="Montserrat"/>
              <a:ea typeface="Montserrat"/>
              <a:cs typeface="Montserrat"/>
              <a:sym typeface="Montserrat"/>
            </a:endParaRPr>
          </a:p>
        </p:txBody>
      </p:sp>
      <p:sp>
        <p:nvSpPr>
          <p:cNvPr id="535" name="Google Shape;535;p47"/>
          <p:cNvSpPr/>
          <p:nvPr/>
        </p:nvSpPr>
        <p:spPr>
          <a:xfrm>
            <a:off x="7532600" y="3800763"/>
            <a:ext cx="1580100" cy="42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accent1"/>
                </a:solidFill>
                <a:latin typeface="Montserrat"/>
                <a:ea typeface="Montserrat"/>
                <a:cs typeface="Montserrat"/>
                <a:sym typeface="Montserrat"/>
              </a:rPr>
              <a:t>Exclusivity</a:t>
            </a:r>
            <a:endParaRPr sz="1600" b="1">
              <a:solidFill>
                <a:schemeClr val="accen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8"/>
          <p:cNvSpPr/>
          <p:nvPr/>
        </p:nvSpPr>
        <p:spPr>
          <a:xfrm>
            <a:off x="1246925" y="669325"/>
            <a:ext cx="8963400" cy="55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accent1"/>
                </a:solidFill>
                <a:latin typeface="Montserrat Light"/>
                <a:ea typeface="Montserrat Light"/>
                <a:cs typeface="Montserrat Light"/>
                <a:sym typeface="Montserrat Light"/>
              </a:rPr>
              <a:t>Representation Based on Qualitative Research</a:t>
            </a:r>
            <a:endParaRPr sz="3000">
              <a:latin typeface="Montserrat Light"/>
              <a:ea typeface="Montserrat Light"/>
              <a:cs typeface="Montserrat Light"/>
              <a:sym typeface="Montserrat Light"/>
            </a:endParaRPr>
          </a:p>
        </p:txBody>
      </p:sp>
      <p:pic>
        <p:nvPicPr>
          <p:cNvPr id="541" name="Google Shape;541;p48"/>
          <p:cNvPicPr preferRelativeResize="0"/>
          <p:nvPr/>
        </p:nvPicPr>
        <p:blipFill>
          <a:blip r:embed="rId3">
            <a:alphaModFix/>
          </a:blip>
          <a:stretch>
            <a:fillRect/>
          </a:stretch>
        </p:blipFill>
        <p:spPr>
          <a:xfrm>
            <a:off x="2977775" y="1229125"/>
            <a:ext cx="7232550" cy="5002951"/>
          </a:xfrm>
          <a:prstGeom prst="rect">
            <a:avLst/>
          </a:prstGeom>
          <a:noFill/>
          <a:ln>
            <a:noFill/>
          </a:ln>
        </p:spPr>
      </p:pic>
      <p:sp>
        <p:nvSpPr>
          <p:cNvPr id="542" name="Google Shape;542;p48"/>
          <p:cNvSpPr/>
          <p:nvPr/>
        </p:nvSpPr>
        <p:spPr>
          <a:xfrm>
            <a:off x="1998050" y="2454575"/>
            <a:ext cx="1444500" cy="3894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1"/>
                </a:solidFill>
                <a:latin typeface="Montserrat Medium"/>
                <a:ea typeface="Montserrat Medium"/>
                <a:cs typeface="Montserrat Medium"/>
                <a:sym typeface="Montserrat Medium"/>
              </a:rPr>
              <a:t>Motivation</a:t>
            </a:r>
            <a:endParaRPr sz="1800">
              <a:latin typeface="Montserrat Medium"/>
              <a:ea typeface="Montserrat Medium"/>
              <a:cs typeface="Montserrat Medium"/>
              <a:sym typeface="Montserrat Medium"/>
            </a:endParaRPr>
          </a:p>
        </p:txBody>
      </p:sp>
      <p:sp>
        <p:nvSpPr>
          <p:cNvPr id="543" name="Google Shape;543;p48"/>
          <p:cNvSpPr/>
          <p:nvPr/>
        </p:nvSpPr>
        <p:spPr>
          <a:xfrm>
            <a:off x="1998050" y="4770500"/>
            <a:ext cx="1444500" cy="3894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1"/>
                </a:solidFill>
                <a:latin typeface="Montserrat Medium"/>
                <a:ea typeface="Montserrat Medium"/>
                <a:cs typeface="Montserrat Medium"/>
                <a:sym typeface="Montserrat Medium"/>
              </a:rPr>
              <a:t>Exclusivity</a:t>
            </a:r>
            <a:endParaRPr sz="1800">
              <a:latin typeface="Montserrat Medium"/>
              <a:ea typeface="Montserrat Medium"/>
              <a:cs typeface="Montserrat Medium"/>
              <a:sym typeface="Montserrat Medium"/>
            </a:endParaRPr>
          </a:p>
        </p:txBody>
      </p:sp>
      <p:sp>
        <p:nvSpPr>
          <p:cNvPr id="544" name="Google Shape;544;p48"/>
          <p:cNvSpPr/>
          <p:nvPr/>
        </p:nvSpPr>
        <p:spPr>
          <a:xfrm>
            <a:off x="5063600" y="6136800"/>
            <a:ext cx="3060900" cy="389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Montserrat Medium"/>
                <a:ea typeface="Montserrat Medium"/>
                <a:cs typeface="Montserrat Medium"/>
                <a:sym typeface="Montserrat Medium"/>
              </a:rPr>
              <a:t>Difficulty in Criteria</a:t>
            </a:r>
            <a:endParaRPr sz="1800">
              <a:latin typeface="Montserrat Medium"/>
              <a:ea typeface="Montserrat Medium"/>
              <a:cs typeface="Montserrat Medium"/>
              <a:sym typeface="Montserrat Medium"/>
            </a:endParaRPr>
          </a:p>
        </p:txBody>
      </p:sp>
      <p:sp>
        <p:nvSpPr>
          <p:cNvPr id="545" name="Google Shape;545;p48"/>
          <p:cNvSpPr/>
          <p:nvPr/>
        </p:nvSpPr>
        <p:spPr>
          <a:xfrm>
            <a:off x="6028500" y="2062700"/>
            <a:ext cx="2829900" cy="645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Montserrat Light"/>
                <a:ea typeface="Montserrat Light"/>
                <a:cs typeface="Montserrat Light"/>
                <a:sym typeface="Montserrat Light"/>
              </a:rPr>
              <a:t>Motivation to become a superhost</a:t>
            </a:r>
            <a:endParaRPr sz="1800">
              <a:solidFill>
                <a:srgbClr val="595959"/>
              </a:solidFill>
              <a:latin typeface="Montserrat Light"/>
              <a:ea typeface="Montserrat Light"/>
              <a:cs typeface="Montserrat Light"/>
              <a:sym typeface="Montserrat Light"/>
            </a:endParaRPr>
          </a:p>
        </p:txBody>
      </p:sp>
      <p:sp>
        <p:nvSpPr>
          <p:cNvPr id="546" name="Google Shape;546;p48"/>
          <p:cNvSpPr/>
          <p:nvPr/>
        </p:nvSpPr>
        <p:spPr>
          <a:xfrm>
            <a:off x="4861000" y="4365025"/>
            <a:ext cx="2829900" cy="645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rgbClr val="595959"/>
                </a:solidFill>
                <a:latin typeface="Montserrat Light"/>
                <a:ea typeface="Montserrat Light"/>
                <a:cs typeface="Montserrat Light"/>
                <a:sym typeface="Montserrat Light"/>
              </a:rPr>
              <a:t>Exclusivity of a superhost</a:t>
            </a:r>
            <a:endParaRPr sz="1800">
              <a:solidFill>
                <a:srgbClr val="595959"/>
              </a:solidFill>
              <a:latin typeface="Montserrat Light"/>
              <a:ea typeface="Montserrat Light"/>
              <a:cs typeface="Montserrat Light"/>
              <a:sym typeface="Montserrat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49"/>
          <p:cNvPicPr preferRelativeResize="0"/>
          <p:nvPr/>
        </p:nvPicPr>
        <p:blipFill>
          <a:blip r:embed="rId3">
            <a:alphaModFix/>
          </a:blip>
          <a:stretch>
            <a:fillRect/>
          </a:stretch>
        </p:blipFill>
        <p:spPr>
          <a:xfrm>
            <a:off x="1425909" y="-48"/>
            <a:ext cx="10766090" cy="6857999"/>
          </a:xfrm>
          <a:prstGeom prst="rect">
            <a:avLst/>
          </a:prstGeom>
          <a:noFill/>
          <a:ln>
            <a:noFill/>
          </a:ln>
        </p:spPr>
      </p:pic>
      <p:sp>
        <p:nvSpPr>
          <p:cNvPr id="552" name="Google Shape;552;p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553" name="Google Shape;553;p49"/>
          <p:cNvSpPr/>
          <p:nvPr/>
        </p:nvSpPr>
        <p:spPr>
          <a:xfrm>
            <a:off x="1425900" y="-50"/>
            <a:ext cx="10766100" cy="6858000"/>
          </a:xfrm>
          <a:prstGeom prst="rect">
            <a:avLst/>
          </a:prstGeom>
          <a:solidFill>
            <a:srgbClr val="262626">
              <a:alpha val="740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49"/>
          <p:cNvSpPr/>
          <p:nvPr/>
        </p:nvSpPr>
        <p:spPr>
          <a:xfrm>
            <a:off x="5950350" y="1479100"/>
            <a:ext cx="5403300" cy="1809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100"/>
              <a:buNone/>
            </a:pPr>
            <a:r>
              <a:rPr lang="en-US" sz="3600">
                <a:solidFill>
                  <a:srgbClr val="FF5A5E"/>
                </a:solidFill>
                <a:latin typeface="Montserrat Medium"/>
                <a:ea typeface="Montserrat Medium"/>
                <a:cs typeface="Montserrat Medium"/>
                <a:sym typeface="Montserrat Medium"/>
              </a:rPr>
              <a:t>Airbnb Certified </a:t>
            </a:r>
            <a:r>
              <a:rPr lang="en-US" sz="3600">
                <a:solidFill>
                  <a:schemeClr val="lt1"/>
                </a:solidFill>
                <a:latin typeface="Montserrat Medium"/>
                <a:ea typeface="Montserrat Medium"/>
                <a:cs typeface="Montserrat Medium"/>
                <a:sym typeface="Montserrat Medium"/>
              </a:rPr>
              <a:t>Property Management Agencies  </a:t>
            </a:r>
            <a:endParaRPr sz="3600">
              <a:solidFill>
                <a:schemeClr val="lt1"/>
              </a:solidFill>
              <a:latin typeface="Montserrat Medium"/>
              <a:ea typeface="Montserrat Medium"/>
              <a:cs typeface="Montserrat Medium"/>
              <a:sym typeface="Montserrat Medium"/>
            </a:endParaRPr>
          </a:p>
        </p:txBody>
      </p:sp>
      <p:sp>
        <p:nvSpPr>
          <p:cNvPr id="555" name="Google Shape;555;p49"/>
          <p:cNvSpPr/>
          <p:nvPr/>
        </p:nvSpPr>
        <p:spPr>
          <a:xfrm>
            <a:off x="5950350" y="3719475"/>
            <a:ext cx="4630200" cy="1116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000">
                <a:solidFill>
                  <a:schemeClr val="lt1"/>
                </a:solidFill>
                <a:latin typeface="Montserrat Medium"/>
                <a:ea typeface="Montserrat Medium"/>
                <a:cs typeface="Montserrat Medium"/>
                <a:sym typeface="Montserrat Medium"/>
              </a:rPr>
              <a:t>Increase your odds of getting perks for a property being managed by a superhost!</a:t>
            </a:r>
            <a:endParaRPr sz="20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sz="20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endParaRPr sz="2000">
              <a:solidFill>
                <a:schemeClr val="lt1"/>
              </a:solidFill>
              <a:latin typeface="Montserrat Medium"/>
              <a:ea typeface="Montserrat Medium"/>
              <a:cs typeface="Montserrat Medium"/>
              <a:sym typeface="Montserrat Medium"/>
            </a:endParaRPr>
          </a:p>
        </p:txBody>
      </p:sp>
      <p:sp>
        <p:nvSpPr>
          <p:cNvPr id="556" name="Google Shape;556;p49"/>
          <p:cNvSpPr/>
          <p:nvPr/>
        </p:nvSpPr>
        <p:spPr>
          <a:xfrm rot="5400000">
            <a:off x="436325" y="1598850"/>
            <a:ext cx="2814900" cy="3660300"/>
          </a:xfrm>
          <a:prstGeom prst="round2SameRect">
            <a:avLst>
              <a:gd name="adj1" fmla="val 4951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7" name="Google Shape;557;p49"/>
          <p:cNvSpPr/>
          <p:nvPr/>
        </p:nvSpPr>
        <p:spPr>
          <a:xfrm>
            <a:off x="517075" y="2908900"/>
            <a:ext cx="2743200" cy="104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Montserrat Medium"/>
                <a:ea typeface="Montserrat Medium"/>
                <a:cs typeface="Montserrat Medium"/>
                <a:sym typeface="Montserrat Medium"/>
              </a:rPr>
              <a:t>Leveraging a hidden player in the value chain </a:t>
            </a:r>
            <a:endParaRPr sz="2000">
              <a:latin typeface="Montserrat Medium"/>
              <a:ea typeface="Montserrat Medium"/>
              <a:cs typeface="Montserrat Medium"/>
              <a:sym typeface="Montserrat Medium"/>
            </a:endParaRPr>
          </a:p>
        </p:txBody>
      </p:sp>
      <p:sp>
        <p:nvSpPr>
          <p:cNvPr id="558" name="Google Shape;558;p49"/>
          <p:cNvSpPr/>
          <p:nvPr/>
        </p:nvSpPr>
        <p:spPr>
          <a:xfrm>
            <a:off x="-779896" y="986181"/>
            <a:ext cx="5146500" cy="5147100"/>
          </a:xfrm>
          <a:prstGeom prst="arc">
            <a:avLst>
              <a:gd name="adj1" fmla="val 19053897"/>
              <a:gd name="adj2" fmla="val 2288551"/>
            </a:avLst>
          </a:prstGeom>
          <a:noFill/>
          <a:ln w="476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559" name="Google Shape;559;p49"/>
          <p:cNvSpPr/>
          <p:nvPr/>
        </p:nvSpPr>
        <p:spPr>
          <a:xfrm rot="-5400000">
            <a:off x="4211539" y="3288088"/>
            <a:ext cx="281700" cy="281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0"/>
          <p:cNvSpPr/>
          <p:nvPr/>
        </p:nvSpPr>
        <p:spPr>
          <a:xfrm>
            <a:off x="1235275" y="669325"/>
            <a:ext cx="3985800" cy="55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chemeClr val="accent1"/>
                </a:solidFill>
                <a:latin typeface="Montserrat Light"/>
                <a:ea typeface="Montserrat Light"/>
                <a:cs typeface="Montserrat Light"/>
                <a:sym typeface="Montserrat Light"/>
              </a:rPr>
              <a:t>Airbnb Value Chain</a:t>
            </a:r>
            <a:endParaRPr sz="3000">
              <a:latin typeface="Montserrat Light"/>
              <a:ea typeface="Montserrat Light"/>
              <a:cs typeface="Montserrat Light"/>
              <a:sym typeface="Montserrat Light"/>
            </a:endParaRPr>
          </a:p>
        </p:txBody>
      </p:sp>
      <p:grpSp>
        <p:nvGrpSpPr>
          <p:cNvPr id="565" name="Google Shape;565;p50"/>
          <p:cNvGrpSpPr/>
          <p:nvPr/>
        </p:nvGrpSpPr>
        <p:grpSpPr>
          <a:xfrm>
            <a:off x="5119150" y="2178613"/>
            <a:ext cx="1587450" cy="457200"/>
            <a:chOff x="3971675" y="1687275"/>
            <a:chExt cx="1587450" cy="457200"/>
          </a:xfrm>
        </p:grpSpPr>
        <p:grpSp>
          <p:nvGrpSpPr>
            <p:cNvPr id="566" name="Google Shape;566;p50"/>
            <p:cNvGrpSpPr/>
            <p:nvPr/>
          </p:nvGrpSpPr>
          <p:grpSpPr>
            <a:xfrm>
              <a:off x="3971675" y="1687275"/>
              <a:ext cx="1587450" cy="457200"/>
              <a:chOff x="3060000" y="2163525"/>
              <a:chExt cx="1587450" cy="457200"/>
            </a:xfrm>
          </p:grpSpPr>
          <p:sp>
            <p:nvSpPr>
              <p:cNvPr id="567" name="Google Shape;567;p50"/>
              <p:cNvSpPr/>
              <p:nvPr/>
            </p:nvSpPr>
            <p:spPr>
              <a:xfrm>
                <a:off x="3279325" y="2163525"/>
                <a:ext cx="11430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8" name="Google Shape;568;p50"/>
              <p:cNvSpPr/>
              <p:nvPr/>
            </p:nvSpPr>
            <p:spPr>
              <a:xfrm>
                <a:off x="306000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9" name="Google Shape;569;p50"/>
              <p:cNvSpPr/>
              <p:nvPr/>
            </p:nvSpPr>
            <p:spPr>
              <a:xfrm>
                <a:off x="419025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70" name="Google Shape;570;p50"/>
            <p:cNvSpPr txBox="1"/>
            <p:nvPr/>
          </p:nvSpPr>
          <p:spPr>
            <a:xfrm>
              <a:off x="4372700" y="1731225"/>
              <a:ext cx="78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Airbnb</a:t>
              </a:r>
              <a:endParaRPr sz="1200" b="1">
                <a:solidFill>
                  <a:schemeClr val="lt1"/>
                </a:solidFill>
                <a:latin typeface="Montserrat"/>
                <a:ea typeface="Montserrat"/>
                <a:cs typeface="Montserrat"/>
                <a:sym typeface="Montserrat"/>
              </a:endParaRPr>
            </a:p>
          </p:txBody>
        </p:sp>
      </p:grpSp>
      <p:grpSp>
        <p:nvGrpSpPr>
          <p:cNvPr id="571" name="Google Shape;571;p50"/>
          <p:cNvGrpSpPr/>
          <p:nvPr/>
        </p:nvGrpSpPr>
        <p:grpSpPr>
          <a:xfrm>
            <a:off x="2795550" y="2178613"/>
            <a:ext cx="1587450" cy="457200"/>
            <a:chOff x="1310475" y="1687275"/>
            <a:chExt cx="1587450" cy="457200"/>
          </a:xfrm>
        </p:grpSpPr>
        <p:grpSp>
          <p:nvGrpSpPr>
            <p:cNvPr id="572" name="Google Shape;572;p50"/>
            <p:cNvGrpSpPr/>
            <p:nvPr/>
          </p:nvGrpSpPr>
          <p:grpSpPr>
            <a:xfrm>
              <a:off x="1310475" y="1687275"/>
              <a:ext cx="1587450" cy="457200"/>
              <a:chOff x="3060000" y="2163525"/>
              <a:chExt cx="1587450" cy="457200"/>
            </a:xfrm>
          </p:grpSpPr>
          <p:sp>
            <p:nvSpPr>
              <p:cNvPr id="573" name="Google Shape;573;p50"/>
              <p:cNvSpPr/>
              <p:nvPr/>
            </p:nvSpPr>
            <p:spPr>
              <a:xfrm>
                <a:off x="3279325" y="2163525"/>
                <a:ext cx="1143000" cy="4572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50"/>
              <p:cNvSpPr/>
              <p:nvPr/>
            </p:nvSpPr>
            <p:spPr>
              <a:xfrm>
                <a:off x="306000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5" name="Google Shape;575;p50"/>
              <p:cNvSpPr/>
              <p:nvPr/>
            </p:nvSpPr>
            <p:spPr>
              <a:xfrm>
                <a:off x="419025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76" name="Google Shape;576;p50"/>
            <p:cNvSpPr txBox="1"/>
            <p:nvPr/>
          </p:nvSpPr>
          <p:spPr>
            <a:xfrm>
              <a:off x="1490100" y="1731225"/>
              <a:ext cx="1228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Consumers</a:t>
              </a:r>
              <a:endParaRPr sz="1200" b="1">
                <a:solidFill>
                  <a:schemeClr val="lt1"/>
                </a:solidFill>
                <a:latin typeface="Montserrat"/>
                <a:ea typeface="Montserrat"/>
                <a:cs typeface="Montserrat"/>
                <a:sym typeface="Montserrat"/>
              </a:endParaRPr>
            </a:p>
          </p:txBody>
        </p:sp>
      </p:grpSp>
      <p:grpSp>
        <p:nvGrpSpPr>
          <p:cNvPr id="577" name="Google Shape;577;p50"/>
          <p:cNvGrpSpPr/>
          <p:nvPr/>
        </p:nvGrpSpPr>
        <p:grpSpPr>
          <a:xfrm>
            <a:off x="7442750" y="2130163"/>
            <a:ext cx="1587450" cy="554100"/>
            <a:chOff x="6632875" y="1638825"/>
            <a:chExt cx="1587450" cy="554100"/>
          </a:xfrm>
        </p:grpSpPr>
        <p:grpSp>
          <p:nvGrpSpPr>
            <p:cNvPr id="578" name="Google Shape;578;p50"/>
            <p:cNvGrpSpPr/>
            <p:nvPr/>
          </p:nvGrpSpPr>
          <p:grpSpPr>
            <a:xfrm>
              <a:off x="6632875" y="1687275"/>
              <a:ext cx="1587450" cy="457200"/>
              <a:chOff x="3060000" y="2163525"/>
              <a:chExt cx="1587450" cy="457200"/>
            </a:xfrm>
          </p:grpSpPr>
          <p:sp>
            <p:nvSpPr>
              <p:cNvPr id="579" name="Google Shape;579;p50"/>
              <p:cNvSpPr/>
              <p:nvPr/>
            </p:nvSpPr>
            <p:spPr>
              <a:xfrm>
                <a:off x="3279325" y="2163525"/>
                <a:ext cx="1143000" cy="457200"/>
              </a:xfrm>
              <a:prstGeom prst="rect">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0" name="Google Shape;580;p50"/>
              <p:cNvSpPr/>
              <p:nvPr/>
            </p:nvSpPr>
            <p:spPr>
              <a:xfrm>
                <a:off x="306000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1" name="Google Shape;581;p50"/>
              <p:cNvSpPr/>
              <p:nvPr/>
            </p:nvSpPr>
            <p:spPr>
              <a:xfrm>
                <a:off x="419025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82" name="Google Shape;582;p50"/>
            <p:cNvSpPr txBox="1"/>
            <p:nvPr/>
          </p:nvSpPr>
          <p:spPr>
            <a:xfrm>
              <a:off x="68125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Property Owners</a:t>
              </a:r>
              <a:endParaRPr sz="1200" b="1">
                <a:solidFill>
                  <a:schemeClr val="lt1"/>
                </a:solidFill>
                <a:latin typeface="Montserrat"/>
                <a:ea typeface="Montserrat"/>
                <a:cs typeface="Montserrat"/>
                <a:sym typeface="Montserrat"/>
              </a:endParaRPr>
            </a:p>
          </p:txBody>
        </p:sp>
      </p:grpSp>
      <p:grpSp>
        <p:nvGrpSpPr>
          <p:cNvPr id="583" name="Google Shape;583;p50"/>
          <p:cNvGrpSpPr/>
          <p:nvPr/>
        </p:nvGrpSpPr>
        <p:grpSpPr>
          <a:xfrm>
            <a:off x="9766350" y="2130163"/>
            <a:ext cx="1587450" cy="554100"/>
            <a:chOff x="9294075" y="1638825"/>
            <a:chExt cx="1587450" cy="554100"/>
          </a:xfrm>
        </p:grpSpPr>
        <p:grpSp>
          <p:nvGrpSpPr>
            <p:cNvPr id="584" name="Google Shape;584;p50"/>
            <p:cNvGrpSpPr/>
            <p:nvPr/>
          </p:nvGrpSpPr>
          <p:grpSpPr>
            <a:xfrm>
              <a:off x="9294075" y="1687275"/>
              <a:ext cx="1587450" cy="457200"/>
              <a:chOff x="3060000" y="2163525"/>
              <a:chExt cx="1587450" cy="457200"/>
            </a:xfrm>
          </p:grpSpPr>
          <p:sp>
            <p:nvSpPr>
              <p:cNvPr id="585" name="Google Shape;585;p50"/>
              <p:cNvSpPr/>
              <p:nvPr/>
            </p:nvSpPr>
            <p:spPr>
              <a:xfrm>
                <a:off x="3279325" y="2163525"/>
                <a:ext cx="1143000" cy="4572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6" name="Google Shape;586;p50"/>
              <p:cNvSpPr/>
              <p:nvPr/>
            </p:nvSpPr>
            <p:spPr>
              <a:xfrm>
                <a:off x="306000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7" name="Google Shape;587;p50"/>
              <p:cNvSpPr/>
              <p:nvPr/>
            </p:nvSpPr>
            <p:spPr>
              <a:xfrm>
                <a:off x="419025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88" name="Google Shape;588;p50"/>
            <p:cNvSpPr txBox="1"/>
            <p:nvPr/>
          </p:nvSpPr>
          <p:spPr>
            <a:xfrm>
              <a:off x="94737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Superhost</a:t>
              </a:r>
              <a:br>
                <a:rPr lang="en-US" sz="1200" b="1">
                  <a:solidFill>
                    <a:schemeClr val="lt1"/>
                  </a:solidFill>
                  <a:latin typeface="Montserrat"/>
                  <a:ea typeface="Montserrat"/>
                  <a:cs typeface="Montserrat"/>
                  <a:sym typeface="Montserrat"/>
                </a:rPr>
              </a:br>
              <a:r>
                <a:rPr lang="en-US" sz="1200" b="1">
                  <a:solidFill>
                    <a:schemeClr val="lt1"/>
                  </a:solidFill>
                  <a:latin typeface="Montserrat"/>
                  <a:ea typeface="Montserrat"/>
                  <a:cs typeface="Montserrat"/>
                  <a:sym typeface="Montserrat"/>
                </a:rPr>
                <a:t>Agencies</a:t>
              </a:r>
              <a:endParaRPr sz="1200" b="1">
                <a:solidFill>
                  <a:schemeClr val="lt1"/>
                </a:solidFill>
                <a:latin typeface="Montserrat"/>
                <a:ea typeface="Montserrat"/>
                <a:cs typeface="Montserrat"/>
                <a:sym typeface="Montserrat"/>
              </a:endParaRPr>
            </a:p>
          </p:txBody>
        </p:sp>
      </p:grpSp>
      <p:grpSp>
        <p:nvGrpSpPr>
          <p:cNvPr id="589" name="Google Shape;589;p50"/>
          <p:cNvGrpSpPr/>
          <p:nvPr/>
        </p:nvGrpSpPr>
        <p:grpSpPr>
          <a:xfrm>
            <a:off x="5119150" y="3541238"/>
            <a:ext cx="1587450" cy="457200"/>
            <a:chOff x="3971675" y="1687275"/>
            <a:chExt cx="1587450" cy="457200"/>
          </a:xfrm>
        </p:grpSpPr>
        <p:grpSp>
          <p:nvGrpSpPr>
            <p:cNvPr id="590" name="Google Shape;590;p50"/>
            <p:cNvGrpSpPr/>
            <p:nvPr/>
          </p:nvGrpSpPr>
          <p:grpSpPr>
            <a:xfrm>
              <a:off x="3971675" y="1687275"/>
              <a:ext cx="1587450" cy="457200"/>
              <a:chOff x="3060000" y="2163525"/>
              <a:chExt cx="1587450" cy="457200"/>
            </a:xfrm>
          </p:grpSpPr>
          <p:sp>
            <p:nvSpPr>
              <p:cNvPr id="591" name="Google Shape;591;p50"/>
              <p:cNvSpPr/>
              <p:nvPr/>
            </p:nvSpPr>
            <p:spPr>
              <a:xfrm>
                <a:off x="3279325" y="2163525"/>
                <a:ext cx="11430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2" name="Google Shape;592;p50"/>
              <p:cNvSpPr/>
              <p:nvPr/>
            </p:nvSpPr>
            <p:spPr>
              <a:xfrm>
                <a:off x="306000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3" name="Google Shape;593;p50"/>
              <p:cNvSpPr/>
              <p:nvPr/>
            </p:nvSpPr>
            <p:spPr>
              <a:xfrm>
                <a:off x="419025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94" name="Google Shape;594;p50"/>
            <p:cNvSpPr txBox="1"/>
            <p:nvPr/>
          </p:nvSpPr>
          <p:spPr>
            <a:xfrm>
              <a:off x="4372700" y="1731225"/>
              <a:ext cx="78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Airbnb</a:t>
              </a:r>
              <a:endParaRPr sz="1200" b="1">
                <a:solidFill>
                  <a:schemeClr val="lt1"/>
                </a:solidFill>
                <a:latin typeface="Montserrat"/>
                <a:ea typeface="Montserrat"/>
                <a:cs typeface="Montserrat"/>
                <a:sym typeface="Montserrat"/>
              </a:endParaRPr>
            </a:p>
          </p:txBody>
        </p:sp>
      </p:grpSp>
      <p:grpSp>
        <p:nvGrpSpPr>
          <p:cNvPr id="595" name="Google Shape;595;p50"/>
          <p:cNvGrpSpPr/>
          <p:nvPr/>
        </p:nvGrpSpPr>
        <p:grpSpPr>
          <a:xfrm>
            <a:off x="2795550" y="3541238"/>
            <a:ext cx="1587450" cy="457200"/>
            <a:chOff x="1310475" y="1687275"/>
            <a:chExt cx="1587450" cy="457200"/>
          </a:xfrm>
        </p:grpSpPr>
        <p:grpSp>
          <p:nvGrpSpPr>
            <p:cNvPr id="596" name="Google Shape;596;p50"/>
            <p:cNvGrpSpPr/>
            <p:nvPr/>
          </p:nvGrpSpPr>
          <p:grpSpPr>
            <a:xfrm>
              <a:off x="1310475" y="1687275"/>
              <a:ext cx="1587450" cy="457200"/>
              <a:chOff x="3060000" y="2163525"/>
              <a:chExt cx="1587450" cy="457200"/>
            </a:xfrm>
          </p:grpSpPr>
          <p:sp>
            <p:nvSpPr>
              <p:cNvPr id="597" name="Google Shape;597;p50"/>
              <p:cNvSpPr/>
              <p:nvPr/>
            </p:nvSpPr>
            <p:spPr>
              <a:xfrm>
                <a:off x="3279325" y="2163525"/>
                <a:ext cx="1143000" cy="4572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50"/>
              <p:cNvSpPr/>
              <p:nvPr/>
            </p:nvSpPr>
            <p:spPr>
              <a:xfrm>
                <a:off x="306000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50"/>
              <p:cNvSpPr/>
              <p:nvPr/>
            </p:nvSpPr>
            <p:spPr>
              <a:xfrm>
                <a:off x="419025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00" name="Google Shape;600;p50"/>
            <p:cNvSpPr txBox="1"/>
            <p:nvPr/>
          </p:nvSpPr>
          <p:spPr>
            <a:xfrm>
              <a:off x="1490100" y="1731225"/>
              <a:ext cx="1228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Consumers</a:t>
              </a:r>
              <a:endParaRPr sz="1200" b="1">
                <a:solidFill>
                  <a:schemeClr val="lt1"/>
                </a:solidFill>
                <a:latin typeface="Montserrat"/>
                <a:ea typeface="Montserrat"/>
                <a:cs typeface="Montserrat"/>
                <a:sym typeface="Montserrat"/>
              </a:endParaRPr>
            </a:p>
          </p:txBody>
        </p:sp>
      </p:grpSp>
      <p:grpSp>
        <p:nvGrpSpPr>
          <p:cNvPr id="601" name="Google Shape;601;p50"/>
          <p:cNvGrpSpPr/>
          <p:nvPr/>
        </p:nvGrpSpPr>
        <p:grpSpPr>
          <a:xfrm>
            <a:off x="7442750" y="3492788"/>
            <a:ext cx="1587450" cy="554100"/>
            <a:chOff x="6632875" y="1638825"/>
            <a:chExt cx="1587450" cy="554100"/>
          </a:xfrm>
        </p:grpSpPr>
        <p:grpSp>
          <p:nvGrpSpPr>
            <p:cNvPr id="602" name="Google Shape;602;p50"/>
            <p:cNvGrpSpPr/>
            <p:nvPr/>
          </p:nvGrpSpPr>
          <p:grpSpPr>
            <a:xfrm>
              <a:off x="6632875" y="1687275"/>
              <a:ext cx="1587450" cy="457200"/>
              <a:chOff x="3060000" y="2163525"/>
              <a:chExt cx="1587450" cy="457200"/>
            </a:xfrm>
          </p:grpSpPr>
          <p:sp>
            <p:nvSpPr>
              <p:cNvPr id="603" name="Google Shape;603;p50"/>
              <p:cNvSpPr/>
              <p:nvPr/>
            </p:nvSpPr>
            <p:spPr>
              <a:xfrm>
                <a:off x="3279325" y="2163525"/>
                <a:ext cx="1143000" cy="457200"/>
              </a:xfrm>
              <a:prstGeom prst="rect">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50"/>
              <p:cNvSpPr/>
              <p:nvPr/>
            </p:nvSpPr>
            <p:spPr>
              <a:xfrm>
                <a:off x="306000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5" name="Google Shape;605;p50"/>
              <p:cNvSpPr/>
              <p:nvPr/>
            </p:nvSpPr>
            <p:spPr>
              <a:xfrm>
                <a:off x="419025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06" name="Google Shape;606;p50"/>
            <p:cNvSpPr txBox="1"/>
            <p:nvPr/>
          </p:nvSpPr>
          <p:spPr>
            <a:xfrm>
              <a:off x="68125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Property Owners</a:t>
              </a:r>
              <a:endParaRPr sz="1200" b="1">
                <a:solidFill>
                  <a:schemeClr val="lt1"/>
                </a:solidFill>
                <a:latin typeface="Montserrat"/>
                <a:ea typeface="Montserrat"/>
                <a:cs typeface="Montserrat"/>
                <a:sym typeface="Montserrat"/>
              </a:endParaRPr>
            </a:p>
          </p:txBody>
        </p:sp>
      </p:grpSp>
      <p:grpSp>
        <p:nvGrpSpPr>
          <p:cNvPr id="607" name="Google Shape;607;p50"/>
          <p:cNvGrpSpPr/>
          <p:nvPr/>
        </p:nvGrpSpPr>
        <p:grpSpPr>
          <a:xfrm>
            <a:off x="9766350" y="3492788"/>
            <a:ext cx="1587450" cy="554100"/>
            <a:chOff x="9294075" y="1638825"/>
            <a:chExt cx="1587450" cy="554100"/>
          </a:xfrm>
        </p:grpSpPr>
        <p:grpSp>
          <p:nvGrpSpPr>
            <p:cNvPr id="608" name="Google Shape;608;p50"/>
            <p:cNvGrpSpPr/>
            <p:nvPr/>
          </p:nvGrpSpPr>
          <p:grpSpPr>
            <a:xfrm>
              <a:off x="9294075" y="1687275"/>
              <a:ext cx="1587450" cy="457200"/>
              <a:chOff x="3060000" y="2163525"/>
              <a:chExt cx="1587450" cy="457200"/>
            </a:xfrm>
          </p:grpSpPr>
          <p:sp>
            <p:nvSpPr>
              <p:cNvPr id="609" name="Google Shape;609;p50"/>
              <p:cNvSpPr/>
              <p:nvPr/>
            </p:nvSpPr>
            <p:spPr>
              <a:xfrm>
                <a:off x="3279325" y="2163525"/>
                <a:ext cx="1143000" cy="4572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50"/>
              <p:cNvSpPr/>
              <p:nvPr/>
            </p:nvSpPr>
            <p:spPr>
              <a:xfrm>
                <a:off x="306000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50"/>
              <p:cNvSpPr/>
              <p:nvPr/>
            </p:nvSpPr>
            <p:spPr>
              <a:xfrm>
                <a:off x="419025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12" name="Google Shape;612;p50"/>
            <p:cNvSpPr txBox="1"/>
            <p:nvPr/>
          </p:nvSpPr>
          <p:spPr>
            <a:xfrm>
              <a:off x="94737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Superhost</a:t>
              </a:r>
              <a:br>
                <a:rPr lang="en-US" sz="1200" b="1">
                  <a:solidFill>
                    <a:schemeClr val="lt1"/>
                  </a:solidFill>
                  <a:latin typeface="Montserrat"/>
                  <a:ea typeface="Montserrat"/>
                  <a:cs typeface="Montserrat"/>
                  <a:sym typeface="Montserrat"/>
                </a:rPr>
              </a:br>
              <a:r>
                <a:rPr lang="en-US" sz="1200" b="1">
                  <a:solidFill>
                    <a:schemeClr val="lt1"/>
                  </a:solidFill>
                  <a:latin typeface="Montserrat"/>
                  <a:ea typeface="Montserrat"/>
                  <a:cs typeface="Montserrat"/>
                  <a:sym typeface="Montserrat"/>
                </a:rPr>
                <a:t>Agencies</a:t>
              </a:r>
              <a:endParaRPr sz="1200" b="1">
                <a:solidFill>
                  <a:schemeClr val="lt1"/>
                </a:solidFill>
                <a:latin typeface="Montserrat"/>
                <a:ea typeface="Montserrat"/>
                <a:cs typeface="Montserrat"/>
                <a:sym typeface="Montserrat"/>
              </a:endParaRPr>
            </a:p>
          </p:txBody>
        </p:sp>
      </p:grpSp>
      <p:grpSp>
        <p:nvGrpSpPr>
          <p:cNvPr id="613" name="Google Shape;613;p50"/>
          <p:cNvGrpSpPr/>
          <p:nvPr/>
        </p:nvGrpSpPr>
        <p:grpSpPr>
          <a:xfrm>
            <a:off x="5119150" y="5000750"/>
            <a:ext cx="1587450" cy="457200"/>
            <a:chOff x="3971675" y="1687275"/>
            <a:chExt cx="1587450" cy="457200"/>
          </a:xfrm>
        </p:grpSpPr>
        <p:grpSp>
          <p:nvGrpSpPr>
            <p:cNvPr id="614" name="Google Shape;614;p50"/>
            <p:cNvGrpSpPr/>
            <p:nvPr/>
          </p:nvGrpSpPr>
          <p:grpSpPr>
            <a:xfrm>
              <a:off x="3971675" y="1687275"/>
              <a:ext cx="1587450" cy="457200"/>
              <a:chOff x="3060000" y="2163525"/>
              <a:chExt cx="1587450" cy="457200"/>
            </a:xfrm>
          </p:grpSpPr>
          <p:sp>
            <p:nvSpPr>
              <p:cNvPr id="615" name="Google Shape;615;p50"/>
              <p:cNvSpPr/>
              <p:nvPr/>
            </p:nvSpPr>
            <p:spPr>
              <a:xfrm>
                <a:off x="3279325" y="2163525"/>
                <a:ext cx="11430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50"/>
              <p:cNvSpPr/>
              <p:nvPr/>
            </p:nvSpPr>
            <p:spPr>
              <a:xfrm>
                <a:off x="306000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50"/>
              <p:cNvSpPr/>
              <p:nvPr/>
            </p:nvSpPr>
            <p:spPr>
              <a:xfrm>
                <a:off x="4190250" y="2163525"/>
                <a:ext cx="457200" cy="45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18" name="Google Shape;618;p50"/>
            <p:cNvSpPr txBox="1"/>
            <p:nvPr/>
          </p:nvSpPr>
          <p:spPr>
            <a:xfrm>
              <a:off x="4372700" y="1731225"/>
              <a:ext cx="78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Airbnb</a:t>
              </a:r>
              <a:endParaRPr sz="1200" b="1">
                <a:solidFill>
                  <a:schemeClr val="lt1"/>
                </a:solidFill>
                <a:latin typeface="Montserrat"/>
                <a:ea typeface="Montserrat"/>
                <a:cs typeface="Montserrat"/>
                <a:sym typeface="Montserrat"/>
              </a:endParaRPr>
            </a:p>
          </p:txBody>
        </p:sp>
      </p:grpSp>
      <p:grpSp>
        <p:nvGrpSpPr>
          <p:cNvPr id="619" name="Google Shape;619;p50"/>
          <p:cNvGrpSpPr/>
          <p:nvPr/>
        </p:nvGrpSpPr>
        <p:grpSpPr>
          <a:xfrm>
            <a:off x="2795550" y="4976525"/>
            <a:ext cx="1587450" cy="457200"/>
            <a:chOff x="1310475" y="1687275"/>
            <a:chExt cx="1587450" cy="457200"/>
          </a:xfrm>
        </p:grpSpPr>
        <p:grpSp>
          <p:nvGrpSpPr>
            <p:cNvPr id="620" name="Google Shape;620;p50"/>
            <p:cNvGrpSpPr/>
            <p:nvPr/>
          </p:nvGrpSpPr>
          <p:grpSpPr>
            <a:xfrm>
              <a:off x="1310475" y="1687275"/>
              <a:ext cx="1587450" cy="457200"/>
              <a:chOff x="3060000" y="2163525"/>
              <a:chExt cx="1587450" cy="457200"/>
            </a:xfrm>
          </p:grpSpPr>
          <p:sp>
            <p:nvSpPr>
              <p:cNvPr id="621" name="Google Shape;621;p50"/>
              <p:cNvSpPr/>
              <p:nvPr/>
            </p:nvSpPr>
            <p:spPr>
              <a:xfrm>
                <a:off x="3279325" y="2163525"/>
                <a:ext cx="1143000" cy="4572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50"/>
              <p:cNvSpPr/>
              <p:nvPr/>
            </p:nvSpPr>
            <p:spPr>
              <a:xfrm>
                <a:off x="306000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3" name="Google Shape;623;p50"/>
              <p:cNvSpPr/>
              <p:nvPr/>
            </p:nvSpPr>
            <p:spPr>
              <a:xfrm>
                <a:off x="4190250" y="2163525"/>
                <a:ext cx="457200" cy="457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24" name="Google Shape;624;p50"/>
            <p:cNvSpPr txBox="1"/>
            <p:nvPr/>
          </p:nvSpPr>
          <p:spPr>
            <a:xfrm>
              <a:off x="1490100" y="1731225"/>
              <a:ext cx="1228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Consumers</a:t>
              </a:r>
              <a:endParaRPr sz="1200" b="1">
                <a:solidFill>
                  <a:schemeClr val="lt1"/>
                </a:solidFill>
                <a:latin typeface="Montserrat"/>
                <a:ea typeface="Montserrat"/>
                <a:cs typeface="Montserrat"/>
                <a:sym typeface="Montserrat"/>
              </a:endParaRPr>
            </a:p>
          </p:txBody>
        </p:sp>
      </p:grpSp>
      <p:grpSp>
        <p:nvGrpSpPr>
          <p:cNvPr id="625" name="Google Shape;625;p50"/>
          <p:cNvGrpSpPr/>
          <p:nvPr/>
        </p:nvGrpSpPr>
        <p:grpSpPr>
          <a:xfrm>
            <a:off x="7442750" y="4928075"/>
            <a:ext cx="1587450" cy="554100"/>
            <a:chOff x="6632875" y="1638825"/>
            <a:chExt cx="1587450" cy="554100"/>
          </a:xfrm>
        </p:grpSpPr>
        <p:grpSp>
          <p:nvGrpSpPr>
            <p:cNvPr id="626" name="Google Shape;626;p50"/>
            <p:cNvGrpSpPr/>
            <p:nvPr/>
          </p:nvGrpSpPr>
          <p:grpSpPr>
            <a:xfrm>
              <a:off x="6632875" y="1687275"/>
              <a:ext cx="1587450" cy="457200"/>
              <a:chOff x="3060000" y="2163525"/>
              <a:chExt cx="1587450" cy="457200"/>
            </a:xfrm>
          </p:grpSpPr>
          <p:sp>
            <p:nvSpPr>
              <p:cNvPr id="627" name="Google Shape;627;p50"/>
              <p:cNvSpPr/>
              <p:nvPr/>
            </p:nvSpPr>
            <p:spPr>
              <a:xfrm>
                <a:off x="3279325" y="2163525"/>
                <a:ext cx="1143000" cy="457200"/>
              </a:xfrm>
              <a:prstGeom prst="rect">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50"/>
              <p:cNvSpPr/>
              <p:nvPr/>
            </p:nvSpPr>
            <p:spPr>
              <a:xfrm>
                <a:off x="306000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9" name="Google Shape;629;p50"/>
              <p:cNvSpPr/>
              <p:nvPr/>
            </p:nvSpPr>
            <p:spPr>
              <a:xfrm>
                <a:off x="4190250" y="2163525"/>
                <a:ext cx="457200" cy="457200"/>
              </a:xfrm>
              <a:prstGeom prst="ellipse">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30" name="Google Shape;630;p50"/>
            <p:cNvSpPr txBox="1"/>
            <p:nvPr/>
          </p:nvSpPr>
          <p:spPr>
            <a:xfrm>
              <a:off x="68125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Property Owners</a:t>
              </a:r>
              <a:endParaRPr sz="1200" b="1">
                <a:solidFill>
                  <a:schemeClr val="lt1"/>
                </a:solidFill>
                <a:latin typeface="Montserrat"/>
                <a:ea typeface="Montserrat"/>
                <a:cs typeface="Montserrat"/>
                <a:sym typeface="Montserrat"/>
              </a:endParaRPr>
            </a:p>
          </p:txBody>
        </p:sp>
      </p:grpSp>
      <p:grpSp>
        <p:nvGrpSpPr>
          <p:cNvPr id="631" name="Google Shape;631;p50"/>
          <p:cNvGrpSpPr/>
          <p:nvPr/>
        </p:nvGrpSpPr>
        <p:grpSpPr>
          <a:xfrm>
            <a:off x="9766350" y="4879625"/>
            <a:ext cx="1587450" cy="554100"/>
            <a:chOff x="9294075" y="1638825"/>
            <a:chExt cx="1587450" cy="554100"/>
          </a:xfrm>
        </p:grpSpPr>
        <p:grpSp>
          <p:nvGrpSpPr>
            <p:cNvPr id="632" name="Google Shape;632;p50"/>
            <p:cNvGrpSpPr/>
            <p:nvPr/>
          </p:nvGrpSpPr>
          <p:grpSpPr>
            <a:xfrm>
              <a:off x="9294075" y="1687275"/>
              <a:ext cx="1587450" cy="457200"/>
              <a:chOff x="3060000" y="2163525"/>
              <a:chExt cx="1587450" cy="457200"/>
            </a:xfrm>
          </p:grpSpPr>
          <p:sp>
            <p:nvSpPr>
              <p:cNvPr id="633" name="Google Shape;633;p50"/>
              <p:cNvSpPr/>
              <p:nvPr/>
            </p:nvSpPr>
            <p:spPr>
              <a:xfrm>
                <a:off x="3279325" y="2163525"/>
                <a:ext cx="1143000" cy="4572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4" name="Google Shape;634;p50"/>
              <p:cNvSpPr/>
              <p:nvPr/>
            </p:nvSpPr>
            <p:spPr>
              <a:xfrm>
                <a:off x="306000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5" name="Google Shape;635;p50"/>
              <p:cNvSpPr/>
              <p:nvPr/>
            </p:nvSpPr>
            <p:spPr>
              <a:xfrm>
                <a:off x="4190250" y="2163525"/>
                <a:ext cx="457200" cy="4572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36" name="Google Shape;636;p50"/>
            <p:cNvSpPr txBox="1"/>
            <p:nvPr/>
          </p:nvSpPr>
          <p:spPr>
            <a:xfrm>
              <a:off x="9473700" y="1638825"/>
              <a:ext cx="122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lt1"/>
                  </a:solidFill>
                  <a:latin typeface="Montserrat"/>
                  <a:ea typeface="Montserrat"/>
                  <a:cs typeface="Montserrat"/>
                  <a:sym typeface="Montserrat"/>
                </a:rPr>
                <a:t>Superhost</a:t>
              </a:r>
              <a:br>
                <a:rPr lang="en-US" sz="1200" b="1">
                  <a:solidFill>
                    <a:schemeClr val="lt1"/>
                  </a:solidFill>
                  <a:latin typeface="Montserrat"/>
                  <a:ea typeface="Montserrat"/>
                  <a:cs typeface="Montserrat"/>
                  <a:sym typeface="Montserrat"/>
                </a:rPr>
              </a:br>
              <a:r>
                <a:rPr lang="en-US" sz="1200" b="1">
                  <a:solidFill>
                    <a:schemeClr val="lt1"/>
                  </a:solidFill>
                  <a:latin typeface="Montserrat"/>
                  <a:ea typeface="Montserrat"/>
                  <a:cs typeface="Montserrat"/>
                  <a:sym typeface="Montserrat"/>
                </a:rPr>
                <a:t>Agencies</a:t>
              </a:r>
              <a:endParaRPr sz="1200" b="1">
                <a:solidFill>
                  <a:schemeClr val="lt1"/>
                </a:solidFill>
                <a:latin typeface="Montserrat"/>
                <a:ea typeface="Montserrat"/>
                <a:cs typeface="Montserrat"/>
                <a:sym typeface="Montserrat"/>
              </a:endParaRPr>
            </a:p>
          </p:txBody>
        </p:sp>
      </p:grpSp>
      <p:sp>
        <p:nvSpPr>
          <p:cNvPr id="637" name="Google Shape;637;p50"/>
          <p:cNvSpPr/>
          <p:nvPr/>
        </p:nvSpPr>
        <p:spPr>
          <a:xfrm>
            <a:off x="4576175" y="2316763"/>
            <a:ext cx="349800" cy="180900"/>
          </a:xfrm>
          <a:prstGeom prs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8" name="Google Shape;638;p50"/>
          <p:cNvSpPr/>
          <p:nvPr/>
        </p:nvSpPr>
        <p:spPr>
          <a:xfrm>
            <a:off x="6899775" y="2316763"/>
            <a:ext cx="349800" cy="180900"/>
          </a:xfrm>
          <a:prstGeom prs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9" name="Google Shape;639;p50"/>
          <p:cNvSpPr/>
          <p:nvPr/>
        </p:nvSpPr>
        <p:spPr>
          <a:xfrm>
            <a:off x="9223375" y="2316763"/>
            <a:ext cx="349800" cy="180900"/>
          </a:xfrm>
          <a:prstGeom prs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 name="Google Shape;640;p50"/>
          <p:cNvSpPr/>
          <p:nvPr/>
        </p:nvSpPr>
        <p:spPr>
          <a:xfrm rot="10800000">
            <a:off x="4576175" y="3679388"/>
            <a:ext cx="349800" cy="180900"/>
          </a:xfrm>
          <a:prstGeom prs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1" name="Google Shape;641;p50"/>
          <p:cNvSpPr/>
          <p:nvPr/>
        </p:nvSpPr>
        <p:spPr>
          <a:xfrm>
            <a:off x="6899775" y="3679388"/>
            <a:ext cx="349800" cy="1809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2" name="Google Shape;642;p50"/>
          <p:cNvSpPr/>
          <p:nvPr/>
        </p:nvSpPr>
        <p:spPr>
          <a:xfrm rot="10800000">
            <a:off x="9223375" y="3679388"/>
            <a:ext cx="349800" cy="180900"/>
          </a:xfrm>
          <a:prstGeom prs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3" name="Google Shape;643;p50"/>
          <p:cNvSpPr/>
          <p:nvPr/>
        </p:nvSpPr>
        <p:spPr>
          <a:xfrm>
            <a:off x="4576175" y="5138900"/>
            <a:ext cx="349800" cy="1809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4" name="Google Shape;644;p50"/>
          <p:cNvSpPr/>
          <p:nvPr/>
        </p:nvSpPr>
        <p:spPr>
          <a:xfrm>
            <a:off x="6899775" y="5138900"/>
            <a:ext cx="349800" cy="1809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 name="Google Shape;645;p50"/>
          <p:cNvSpPr/>
          <p:nvPr/>
        </p:nvSpPr>
        <p:spPr>
          <a:xfrm>
            <a:off x="9223375" y="5138900"/>
            <a:ext cx="349800" cy="1809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 name="Google Shape;646;p50"/>
          <p:cNvSpPr/>
          <p:nvPr/>
        </p:nvSpPr>
        <p:spPr>
          <a:xfrm>
            <a:off x="1235275" y="2284063"/>
            <a:ext cx="13671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accent1"/>
                </a:solidFill>
                <a:latin typeface="Montserrat Medium"/>
                <a:ea typeface="Montserrat Medium"/>
                <a:cs typeface="Montserrat Medium"/>
                <a:sym typeface="Montserrat Medium"/>
              </a:rPr>
              <a:t>Money Flow</a:t>
            </a:r>
            <a:endParaRPr>
              <a:latin typeface="Montserrat Medium"/>
              <a:ea typeface="Montserrat Medium"/>
              <a:cs typeface="Montserrat Medium"/>
              <a:sym typeface="Montserrat Medium"/>
            </a:endParaRPr>
          </a:p>
        </p:txBody>
      </p:sp>
      <p:sp>
        <p:nvSpPr>
          <p:cNvPr id="647" name="Google Shape;647;p50"/>
          <p:cNvSpPr/>
          <p:nvPr/>
        </p:nvSpPr>
        <p:spPr>
          <a:xfrm>
            <a:off x="1235275" y="3569738"/>
            <a:ext cx="1367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accent1"/>
                </a:solidFill>
                <a:latin typeface="Montserrat Medium"/>
                <a:ea typeface="Montserrat Medium"/>
                <a:cs typeface="Montserrat Medium"/>
                <a:sym typeface="Montserrat Medium"/>
              </a:rPr>
              <a:t>Product/ Services Flow</a:t>
            </a:r>
            <a:endParaRPr>
              <a:latin typeface="Montserrat Medium"/>
              <a:ea typeface="Montserrat Medium"/>
              <a:cs typeface="Montserrat Medium"/>
              <a:sym typeface="Montserrat Medium"/>
            </a:endParaRPr>
          </a:p>
        </p:txBody>
      </p:sp>
      <p:sp>
        <p:nvSpPr>
          <p:cNvPr id="648" name="Google Shape;648;p50"/>
          <p:cNvSpPr/>
          <p:nvPr/>
        </p:nvSpPr>
        <p:spPr>
          <a:xfrm>
            <a:off x="1235275" y="5005025"/>
            <a:ext cx="1367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accent1"/>
                </a:solidFill>
                <a:latin typeface="Montserrat Medium"/>
                <a:ea typeface="Montserrat Medium"/>
                <a:cs typeface="Montserrat Medium"/>
                <a:sym typeface="Montserrat Medium"/>
              </a:rPr>
              <a:t>Information</a:t>
            </a:r>
            <a:br>
              <a:rPr lang="en-US">
                <a:solidFill>
                  <a:schemeClr val="accent1"/>
                </a:solidFill>
                <a:latin typeface="Montserrat Medium"/>
                <a:ea typeface="Montserrat Medium"/>
                <a:cs typeface="Montserrat Medium"/>
                <a:sym typeface="Montserrat Medium"/>
              </a:rPr>
            </a:br>
            <a:r>
              <a:rPr lang="en-US">
                <a:solidFill>
                  <a:schemeClr val="accent1"/>
                </a:solidFill>
                <a:latin typeface="Montserrat Medium"/>
                <a:ea typeface="Montserrat Medium"/>
                <a:cs typeface="Montserrat Medium"/>
                <a:sym typeface="Montserrat Medium"/>
              </a:rPr>
              <a:t>Flow</a:t>
            </a:r>
            <a:endParaRPr>
              <a:latin typeface="Montserrat Medium"/>
              <a:ea typeface="Montserrat Medium"/>
              <a:cs typeface="Montserrat Medium"/>
              <a:sym typeface="Montserrat Medium"/>
            </a:endParaRPr>
          </a:p>
        </p:txBody>
      </p:sp>
      <p:grpSp>
        <p:nvGrpSpPr>
          <p:cNvPr id="649" name="Google Shape;649;p50"/>
          <p:cNvGrpSpPr/>
          <p:nvPr/>
        </p:nvGrpSpPr>
        <p:grpSpPr>
          <a:xfrm>
            <a:off x="2873500" y="4440200"/>
            <a:ext cx="1369925" cy="879600"/>
            <a:chOff x="2873500" y="3574200"/>
            <a:chExt cx="1369925" cy="879600"/>
          </a:xfrm>
        </p:grpSpPr>
        <p:grpSp>
          <p:nvGrpSpPr>
            <p:cNvPr id="650" name="Google Shape;650;p50"/>
            <p:cNvGrpSpPr/>
            <p:nvPr/>
          </p:nvGrpSpPr>
          <p:grpSpPr>
            <a:xfrm>
              <a:off x="2896250" y="3574200"/>
              <a:ext cx="1347175" cy="879600"/>
              <a:chOff x="2983275" y="3574200"/>
              <a:chExt cx="1347175" cy="879600"/>
            </a:xfrm>
          </p:grpSpPr>
          <p:sp>
            <p:nvSpPr>
              <p:cNvPr id="651" name="Google Shape;651;p50"/>
              <p:cNvSpPr/>
              <p:nvPr/>
            </p:nvSpPr>
            <p:spPr>
              <a:xfrm>
                <a:off x="2983275" y="3574200"/>
                <a:ext cx="1324800" cy="879600"/>
              </a:xfrm>
              <a:prstGeom prst="blockArc">
                <a:avLst>
                  <a:gd name="adj1" fmla="val 10826060"/>
                  <a:gd name="adj2" fmla="val 21540429"/>
                  <a:gd name="adj3" fmla="val 5633"/>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2" name="Google Shape;652;p50"/>
              <p:cNvSpPr/>
              <p:nvPr/>
            </p:nvSpPr>
            <p:spPr>
              <a:xfrm rot="5400000">
                <a:off x="4237900" y="3997950"/>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53" name="Google Shape;653;p50"/>
            <p:cNvSpPr/>
            <p:nvPr/>
          </p:nvSpPr>
          <p:spPr>
            <a:xfrm rot="5400000">
              <a:off x="2876650" y="3990075"/>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54" name="Google Shape;654;p50"/>
          <p:cNvGrpSpPr/>
          <p:nvPr/>
        </p:nvGrpSpPr>
        <p:grpSpPr>
          <a:xfrm>
            <a:off x="7551513" y="4440200"/>
            <a:ext cx="1369925" cy="879600"/>
            <a:chOff x="2873500" y="3574200"/>
            <a:chExt cx="1369925" cy="879600"/>
          </a:xfrm>
        </p:grpSpPr>
        <p:grpSp>
          <p:nvGrpSpPr>
            <p:cNvPr id="655" name="Google Shape;655;p50"/>
            <p:cNvGrpSpPr/>
            <p:nvPr/>
          </p:nvGrpSpPr>
          <p:grpSpPr>
            <a:xfrm>
              <a:off x="2896250" y="3574200"/>
              <a:ext cx="1347175" cy="879600"/>
              <a:chOff x="2983275" y="3574200"/>
              <a:chExt cx="1347175" cy="879600"/>
            </a:xfrm>
          </p:grpSpPr>
          <p:sp>
            <p:nvSpPr>
              <p:cNvPr id="656" name="Google Shape;656;p50"/>
              <p:cNvSpPr/>
              <p:nvPr/>
            </p:nvSpPr>
            <p:spPr>
              <a:xfrm>
                <a:off x="2983275" y="3574200"/>
                <a:ext cx="1324800" cy="879600"/>
              </a:xfrm>
              <a:prstGeom prst="blockArc">
                <a:avLst>
                  <a:gd name="adj1" fmla="val 10826060"/>
                  <a:gd name="adj2" fmla="val 21540429"/>
                  <a:gd name="adj3" fmla="val 5633"/>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7" name="Google Shape;657;p50"/>
              <p:cNvSpPr/>
              <p:nvPr/>
            </p:nvSpPr>
            <p:spPr>
              <a:xfrm rot="5400000">
                <a:off x="4237900" y="3997950"/>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58" name="Google Shape;658;p50"/>
            <p:cNvSpPr/>
            <p:nvPr/>
          </p:nvSpPr>
          <p:spPr>
            <a:xfrm rot="5400000">
              <a:off x="2876650" y="3990075"/>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59" name="Google Shape;659;p50"/>
          <p:cNvGrpSpPr/>
          <p:nvPr/>
        </p:nvGrpSpPr>
        <p:grpSpPr>
          <a:xfrm>
            <a:off x="9875088" y="4393125"/>
            <a:ext cx="1369925" cy="879600"/>
            <a:chOff x="2873500" y="3574200"/>
            <a:chExt cx="1369925" cy="879600"/>
          </a:xfrm>
        </p:grpSpPr>
        <p:grpSp>
          <p:nvGrpSpPr>
            <p:cNvPr id="660" name="Google Shape;660;p50"/>
            <p:cNvGrpSpPr/>
            <p:nvPr/>
          </p:nvGrpSpPr>
          <p:grpSpPr>
            <a:xfrm>
              <a:off x="2896250" y="3574200"/>
              <a:ext cx="1347175" cy="879600"/>
              <a:chOff x="2983275" y="3574200"/>
              <a:chExt cx="1347175" cy="879600"/>
            </a:xfrm>
          </p:grpSpPr>
          <p:sp>
            <p:nvSpPr>
              <p:cNvPr id="661" name="Google Shape;661;p50"/>
              <p:cNvSpPr/>
              <p:nvPr/>
            </p:nvSpPr>
            <p:spPr>
              <a:xfrm>
                <a:off x="2983275" y="3574200"/>
                <a:ext cx="1324800" cy="879600"/>
              </a:xfrm>
              <a:prstGeom prst="blockArc">
                <a:avLst>
                  <a:gd name="adj1" fmla="val 10826060"/>
                  <a:gd name="adj2" fmla="val 21540429"/>
                  <a:gd name="adj3" fmla="val 5633"/>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2" name="Google Shape;662;p50"/>
              <p:cNvSpPr/>
              <p:nvPr/>
            </p:nvSpPr>
            <p:spPr>
              <a:xfrm rot="5400000">
                <a:off x="4237900" y="3997950"/>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63" name="Google Shape;663;p50"/>
            <p:cNvSpPr/>
            <p:nvPr/>
          </p:nvSpPr>
          <p:spPr>
            <a:xfrm rot="5400000">
              <a:off x="2876650" y="3990075"/>
              <a:ext cx="89400" cy="95700"/>
            </a:xfrm>
            <a:prstGeom prst="rightArrow">
              <a:avLst>
                <a:gd name="adj1" fmla="val 51542"/>
                <a:gd name="adj2" fmla="val 53160"/>
              </a:avLst>
            </a:prstGeom>
            <a:solidFill>
              <a:srgbClr val="D8D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1"/>
          <p:cNvSpPr txBox="1">
            <a:spLocks noGrp="1"/>
          </p:cNvSpPr>
          <p:nvPr>
            <p:ph type="title"/>
          </p:nvPr>
        </p:nvSpPr>
        <p:spPr>
          <a:xfrm>
            <a:off x="988800" y="2734649"/>
            <a:ext cx="10214400" cy="13887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0">
                <a:latin typeface="Montserrat"/>
                <a:ea typeface="Montserrat"/>
                <a:cs typeface="Montserrat"/>
                <a:sym typeface="Montserrat"/>
              </a:rPr>
              <a:t>Thank you</a:t>
            </a:r>
            <a:endParaRPr b="0">
              <a:latin typeface="Montserrat"/>
              <a:ea typeface="Montserrat"/>
              <a:cs typeface="Montserrat"/>
              <a:sym typeface="Montserrat"/>
            </a:endParaRPr>
          </a:p>
          <a:p>
            <a:pPr marL="0" lvl="0" indent="0" algn="ctr" rtl="0">
              <a:spcBef>
                <a:spcPts val="0"/>
              </a:spcBef>
              <a:spcAft>
                <a:spcPts val="0"/>
              </a:spcAft>
              <a:buNone/>
            </a:pPr>
            <a:r>
              <a:rPr lang="en-US" b="0">
                <a:solidFill>
                  <a:srgbClr val="D8D8D8"/>
                </a:solidFill>
                <a:latin typeface="Montserrat"/>
                <a:ea typeface="Montserrat"/>
                <a:cs typeface="Montserrat"/>
                <a:sym typeface="Montserrat"/>
              </a:rPr>
              <a:t>Happy Hosting!</a:t>
            </a:r>
            <a:endParaRPr b="0">
              <a:solidFill>
                <a:srgbClr val="D8D8D8"/>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5" name="Rectangle 4">
            <a:extLst>
              <a:ext uri="{FF2B5EF4-FFF2-40B4-BE49-F238E27FC236}">
                <a16:creationId xmlns:a16="http://schemas.microsoft.com/office/drawing/2014/main" id="{59301BD5-C258-0DCA-61BF-6EE3805E7DD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Google Shape;704;p53"/>
          <p:cNvSpPr txBox="1">
            <a:spLocks noGrp="1"/>
          </p:cNvSpPr>
          <p:nvPr>
            <p:ph type="title"/>
          </p:nvPr>
        </p:nvSpPr>
        <p:spPr>
          <a:xfrm>
            <a:off x="334647" y="254641"/>
            <a:ext cx="3878511" cy="748800"/>
          </a:xfrm>
          <a:prstGeom prst="rect">
            <a:avLst/>
          </a:prstGeom>
          <a:noFill/>
          <a:ln>
            <a:noFill/>
          </a:ln>
        </p:spPr>
        <p:txBody>
          <a:bodyPr spcFirstLastPara="1" wrap="square" lIns="91425" tIns="45700" rIns="91425" bIns="45700" anchor="ctr" anchorCtr="0">
            <a:noAutofit/>
          </a:bodyPr>
          <a:lstStyle/>
          <a:p>
            <a:pPr algn="l"/>
            <a:r>
              <a:rPr lang="en-US" sz="2000" b="0">
                <a:latin typeface="Montserrat"/>
                <a:sym typeface="Montserrat"/>
              </a:rPr>
              <a:t>Superhost VS Host Analysis</a:t>
            </a:r>
            <a:endParaRPr lang="en-US" sz="2000"/>
          </a:p>
        </p:txBody>
      </p:sp>
      <p:pic>
        <p:nvPicPr>
          <p:cNvPr id="10" name="Picture 9" descr="A screenshot of a graph&#10;&#10;Description automatically generated">
            <a:extLst>
              <a:ext uri="{FF2B5EF4-FFF2-40B4-BE49-F238E27FC236}">
                <a16:creationId xmlns:a16="http://schemas.microsoft.com/office/drawing/2014/main" id="{1B435BFD-F775-2D53-05A5-3326F07E6BFF}"/>
              </a:ext>
            </a:extLst>
          </p:cNvPr>
          <p:cNvPicPr>
            <a:picLocks noChangeAspect="1"/>
          </p:cNvPicPr>
          <p:nvPr/>
        </p:nvPicPr>
        <p:blipFill rotWithShape="1">
          <a:blip r:embed="rId3"/>
          <a:srcRect t="1121"/>
          <a:stretch/>
        </p:blipFill>
        <p:spPr>
          <a:xfrm>
            <a:off x="2892777" y="2772833"/>
            <a:ext cx="4603794" cy="3733789"/>
          </a:xfrm>
          <a:prstGeom prst="rect">
            <a:avLst/>
          </a:prstGeom>
        </p:spPr>
      </p:pic>
      <p:pic>
        <p:nvPicPr>
          <p:cNvPr id="11" name="Picture 10">
            <a:extLst>
              <a:ext uri="{FF2B5EF4-FFF2-40B4-BE49-F238E27FC236}">
                <a16:creationId xmlns:a16="http://schemas.microsoft.com/office/drawing/2014/main" id="{71077458-D6F5-D828-C739-3EF9A7B3A8B1}"/>
              </a:ext>
            </a:extLst>
          </p:cNvPr>
          <p:cNvPicPr>
            <a:picLocks noChangeAspect="1"/>
          </p:cNvPicPr>
          <p:nvPr/>
        </p:nvPicPr>
        <p:blipFill>
          <a:blip r:embed="rId4"/>
          <a:stretch>
            <a:fillRect/>
          </a:stretch>
        </p:blipFill>
        <p:spPr>
          <a:xfrm>
            <a:off x="740833" y="2843388"/>
            <a:ext cx="1585964" cy="3606801"/>
          </a:xfrm>
          <a:prstGeom prst="rect">
            <a:avLst/>
          </a:prstGeom>
        </p:spPr>
      </p:pic>
      <p:pic>
        <p:nvPicPr>
          <p:cNvPr id="12" name="Picture 11" descr="A graph of different colored bars&#10;&#10;Description automatically generated">
            <a:extLst>
              <a:ext uri="{FF2B5EF4-FFF2-40B4-BE49-F238E27FC236}">
                <a16:creationId xmlns:a16="http://schemas.microsoft.com/office/drawing/2014/main" id="{D0AE745E-CEAB-F30B-ED12-E86E81426B8A}"/>
              </a:ext>
            </a:extLst>
          </p:cNvPr>
          <p:cNvPicPr>
            <a:picLocks noChangeAspect="1"/>
          </p:cNvPicPr>
          <p:nvPr/>
        </p:nvPicPr>
        <p:blipFill>
          <a:blip r:embed="rId5"/>
          <a:stretch>
            <a:fillRect/>
          </a:stretch>
        </p:blipFill>
        <p:spPr>
          <a:xfrm>
            <a:off x="7916333" y="2335390"/>
            <a:ext cx="3426953" cy="4114800"/>
          </a:xfrm>
          <a:prstGeom prst="rect">
            <a:avLst/>
          </a:prstGeom>
        </p:spPr>
      </p:pic>
      <p:pic>
        <p:nvPicPr>
          <p:cNvPr id="13" name="Picture 12" descr="A graph of a number of red and white bars&#10;&#10;Description automatically generated">
            <a:extLst>
              <a:ext uri="{FF2B5EF4-FFF2-40B4-BE49-F238E27FC236}">
                <a16:creationId xmlns:a16="http://schemas.microsoft.com/office/drawing/2014/main" id="{ADDF38EC-ADF3-3BCF-0A31-889322EDEB8F}"/>
              </a:ext>
            </a:extLst>
          </p:cNvPr>
          <p:cNvPicPr>
            <a:picLocks noChangeAspect="1"/>
          </p:cNvPicPr>
          <p:nvPr/>
        </p:nvPicPr>
        <p:blipFill>
          <a:blip r:embed="rId6"/>
          <a:stretch>
            <a:fillRect/>
          </a:stretch>
        </p:blipFill>
        <p:spPr>
          <a:xfrm>
            <a:off x="331611" y="1001889"/>
            <a:ext cx="6096000" cy="1615118"/>
          </a:xfrm>
          <a:prstGeom prst="rect">
            <a:avLst/>
          </a:prstGeom>
        </p:spPr>
      </p:pic>
      <p:sp>
        <p:nvSpPr>
          <p:cNvPr id="15" name="Google Shape;704;p53">
            <a:extLst>
              <a:ext uri="{FF2B5EF4-FFF2-40B4-BE49-F238E27FC236}">
                <a16:creationId xmlns:a16="http://schemas.microsoft.com/office/drawing/2014/main" id="{459577C2-70B2-385D-4DFA-45016B288291}"/>
              </a:ext>
            </a:extLst>
          </p:cNvPr>
          <p:cNvSpPr txBox="1">
            <a:spLocks/>
          </p:cNvSpPr>
          <p:nvPr/>
        </p:nvSpPr>
        <p:spPr>
          <a:xfrm>
            <a:off x="7326790" y="1342312"/>
            <a:ext cx="3878511" cy="748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2800" b="0">
                <a:latin typeface="Montserrat"/>
                <a:sym typeface="Montserrat"/>
              </a:rPr>
              <a:t>0 – Host</a:t>
            </a:r>
            <a:br>
              <a:rPr lang="en-US" sz="2800" b="0">
                <a:latin typeface="Montserrat"/>
              </a:rPr>
            </a:br>
            <a:r>
              <a:rPr lang="en-US" sz="2800" b="0">
                <a:latin typeface="Montserrat"/>
              </a:rPr>
              <a:t>1 - Superhost</a:t>
            </a:r>
            <a:endParaRPr lang="en-US" sz="2800"/>
          </a:p>
        </p:txBody>
      </p:sp>
    </p:spTree>
    <p:extLst>
      <p:ext uri="{BB962C8B-B14F-4D97-AF65-F5344CB8AC3E}">
        <p14:creationId xmlns:p14="http://schemas.microsoft.com/office/powerpoint/2010/main" val="139381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p:nvPr/>
        </p:nvSpPr>
        <p:spPr>
          <a:xfrm>
            <a:off x="5281871" y="-3528"/>
            <a:ext cx="6915080" cy="6866377"/>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44"/>
          <p:cNvSpPr/>
          <p:nvPr/>
        </p:nvSpPr>
        <p:spPr>
          <a:xfrm>
            <a:off x="5683708" y="609466"/>
            <a:ext cx="5933922" cy="5780431"/>
          </a:xfrm>
          <a:prstGeom prst="rect">
            <a:avLst/>
          </a:prstGeom>
          <a:noFill/>
          <a:ln>
            <a:noFill/>
          </a:ln>
        </p:spPr>
        <p:txBody>
          <a:bodyPr spcFirstLastPara="1" wrap="square" lIns="91425" tIns="45700" rIns="91425" bIns="45700" anchor="t" anchorCtr="0">
            <a:noAutofit/>
          </a:bodyPr>
          <a:lstStyle/>
          <a:p>
            <a:pPr>
              <a:lnSpc>
                <a:spcPct val="80000"/>
              </a:lnSpc>
            </a:pPr>
            <a:r>
              <a:rPr lang="en-US" sz="1800" b="1">
                <a:solidFill>
                  <a:schemeClr val="bg1"/>
                </a:solidFill>
                <a:latin typeface="Montserrat SemiBold"/>
              </a:rPr>
              <a:t>Key Focus Areas</a:t>
            </a:r>
          </a:p>
          <a:p>
            <a:pPr>
              <a:lnSpc>
                <a:spcPct val="80000"/>
              </a:lnSpc>
            </a:pPr>
            <a:endParaRPr lang="en-US">
              <a:solidFill>
                <a:schemeClr val="bg1"/>
              </a:solidFill>
              <a:latin typeface="Montserrat Light"/>
            </a:endParaRPr>
          </a:p>
          <a:p>
            <a:r>
              <a:rPr lang="en-US" err="1">
                <a:solidFill>
                  <a:schemeClr val="bg1"/>
                </a:solidFill>
                <a:latin typeface="Montserrat SemiBold"/>
              </a:rPr>
              <a:t>Superhost</a:t>
            </a:r>
            <a:r>
              <a:rPr lang="en-US">
                <a:solidFill>
                  <a:schemeClr val="bg1"/>
                </a:solidFill>
                <a:latin typeface="Montserrat SemiBold"/>
              </a:rPr>
              <a:t> Status Dynamics: </a:t>
            </a:r>
            <a:r>
              <a:rPr lang="en-US">
                <a:solidFill>
                  <a:schemeClr val="bg1"/>
                </a:solidFill>
                <a:latin typeface="Montserrat"/>
              </a:rPr>
              <a:t>We explored factors influencing Super host status across property types, its business benefits, and identified critical metrics like guest ratings, cancellation rates, and response times.</a:t>
            </a:r>
          </a:p>
          <a:p>
            <a:endParaRPr lang="en-US">
              <a:solidFill>
                <a:schemeClr val="bg1"/>
              </a:solidFill>
              <a:latin typeface="Montserrat"/>
            </a:endParaRPr>
          </a:p>
          <a:p>
            <a:r>
              <a:rPr lang="en-US">
                <a:solidFill>
                  <a:schemeClr val="bg1"/>
                </a:solidFill>
                <a:latin typeface="Montserrat SemiBold"/>
              </a:rPr>
              <a:t>Performance Metrics Correlation:</a:t>
            </a:r>
            <a:r>
              <a:rPr lang="en-US">
                <a:solidFill>
                  <a:schemeClr val="bg1"/>
                </a:solidFill>
                <a:latin typeface="Montserrat"/>
              </a:rPr>
              <a:t> Our investigation revealed a strong link between Super host status and key performance indicators such as booking rates, occupancy, revenue, and guest satisfaction.</a:t>
            </a:r>
          </a:p>
          <a:p>
            <a:endParaRPr lang="en-US">
              <a:solidFill>
                <a:schemeClr val="bg1"/>
              </a:solidFill>
              <a:latin typeface="Montserrat"/>
            </a:endParaRPr>
          </a:p>
          <a:p>
            <a:r>
              <a:rPr lang="en-US">
                <a:solidFill>
                  <a:schemeClr val="bg1"/>
                </a:solidFill>
                <a:latin typeface="Montserrat SemiBold"/>
              </a:rPr>
              <a:t>Improving Overall Ratings:</a:t>
            </a:r>
            <a:r>
              <a:rPr lang="en-US">
                <a:solidFill>
                  <a:schemeClr val="bg1"/>
                </a:solidFill>
                <a:latin typeface="Montserrat"/>
              </a:rPr>
              <a:t> We assessed factors impacting host ratings, emphasizing the importance of consistent quality, responsiveness, and property features.</a:t>
            </a:r>
          </a:p>
          <a:p>
            <a:endParaRPr lang="en-US">
              <a:solidFill>
                <a:schemeClr val="bg1"/>
              </a:solidFill>
              <a:latin typeface="Montserrat"/>
            </a:endParaRPr>
          </a:p>
          <a:p>
            <a:r>
              <a:rPr lang="en-US">
                <a:solidFill>
                  <a:schemeClr val="bg1"/>
                </a:solidFill>
                <a:latin typeface="Montserrat SemiBold"/>
              </a:rPr>
              <a:t>Market Trends and Seasonality: </a:t>
            </a:r>
            <a:r>
              <a:rPr lang="en-US">
                <a:solidFill>
                  <a:schemeClr val="bg1"/>
                </a:solidFill>
                <a:latin typeface="Montserrat"/>
              </a:rPr>
              <a:t>The study examined market dynamics and seasonal trends, offering strategic insights for pricing and marketing.</a:t>
            </a:r>
          </a:p>
          <a:p>
            <a:endParaRPr lang="en-US" b="1">
              <a:solidFill>
                <a:schemeClr val="bg1"/>
              </a:solidFill>
              <a:latin typeface="Montserrat SemiBold"/>
            </a:endParaRPr>
          </a:p>
          <a:p>
            <a:r>
              <a:rPr lang="en-US">
                <a:solidFill>
                  <a:schemeClr val="bg1"/>
                </a:solidFill>
                <a:latin typeface="Montserrat SemiBold"/>
              </a:rPr>
              <a:t>Actionable Recommendations:</a:t>
            </a:r>
            <a:r>
              <a:rPr lang="en-US" b="1">
                <a:solidFill>
                  <a:schemeClr val="bg1"/>
                </a:solidFill>
                <a:latin typeface="Montserrat SemiBold"/>
              </a:rPr>
              <a:t> </a:t>
            </a:r>
            <a:r>
              <a:rPr lang="en-US">
                <a:solidFill>
                  <a:schemeClr val="bg1"/>
                </a:solidFill>
                <a:latin typeface="Montserrat"/>
              </a:rPr>
              <a:t>We provided strategies for hosts to enhance listing appeal and service quality, along with guidance for Airbnb to support its hosting community.</a:t>
            </a:r>
          </a:p>
          <a:p>
            <a:endParaRPr lang="en-US">
              <a:solidFill>
                <a:schemeClr val="bg1"/>
              </a:solidFill>
              <a:latin typeface="Montserrat SemiBold"/>
            </a:endParaRPr>
          </a:p>
          <a:p>
            <a:r>
              <a:rPr lang="en-US">
                <a:solidFill>
                  <a:schemeClr val="bg1"/>
                </a:solidFill>
                <a:latin typeface="Montserrat SemiBold"/>
              </a:rPr>
              <a:t>Super Product Integration: </a:t>
            </a:r>
            <a:r>
              <a:rPr lang="en-US">
                <a:solidFill>
                  <a:schemeClr val="bg1"/>
                </a:solidFill>
                <a:latin typeface="Montserrat"/>
              </a:rPr>
              <a:t>Integrated machine learning insights with the GPT API, facilitating real-time, data-driven decision-making for hosts and Airbnb management.</a:t>
            </a:r>
          </a:p>
          <a:p>
            <a:pPr>
              <a:lnSpc>
                <a:spcPct val="80000"/>
              </a:lnSpc>
            </a:pPr>
            <a:endParaRPr lang="en-US" sz="1200">
              <a:solidFill>
                <a:schemeClr val="bg1"/>
              </a:solidFill>
              <a:latin typeface="Montserrat"/>
            </a:endParaRPr>
          </a:p>
        </p:txBody>
      </p:sp>
      <p:sp>
        <p:nvSpPr>
          <p:cNvPr id="5" name="Google Shape;501;p44">
            <a:extLst>
              <a:ext uri="{FF2B5EF4-FFF2-40B4-BE49-F238E27FC236}">
                <a16:creationId xmlns:a16="http://schemas.microsoft.com/office/drawing/2014/main" id="{C939889B-E0F9-93C6-958A-8E67EB21976C}"/>
              </a:ext>
            </a:extLst>
          </p:cNvPr>
          <p:cNvSpPr/>
          <p:nvPr/>
        </p:nvSpPr>
        <p:spPr>
          <a:xfrm>
            <a:off x="328541" y="2683799"/>
            <a:ext cx="4678033" cy="1434209"/>
          </a:xfrm>
          <a:prstGeom prst="rect">
            <a:avLst/>
          </a:prstGeom>
          <a:noFill/>
          <a:ln>
            <a:noFill/>
          </a:ln>
        </p:spPr>
        <p:txBody>
          <a:bodyPr spcFirstLastPara="1" wrap="square" lIns="91425" tIns="45700" rIns="91425" bIns="45700" anchor="t" anchorCtr="0">
            <a:noAutofit/>
          </a:bodyPr>
          <a:lstStyle/>
          <a:p>
            <a:r>
              <a:rPr lang="en-US" b="1">
                <a:solidFill>
                  <a:schemeClr val="tx1">
                    <a:lumMod val="65000"/>
                    <a:lumOff val="35000"/>
                  </a:schemeClr>
                </a:solidFill>
                <a:latin typeface="Montserrat SemiBold"/>
              </a:rPr>
              <a:t>Objective: </a:t>
            </a:r>
            <a:r>
              <a:rPr lang="en-US">
                <a:solidFill>
                  <a:schemeClr val="tx1">
                    <a:lumMod val="65000"/>
                    <a:lumOff val="35000"/>
                  </a:schemeClr>
                </a:solidFill>
                <a:latin typeface="Montserrat"/>
              </a:rPr>
              <a:t>This project aims to enhance Airbnb listing performance by analyzing the dynamics of achieving Super host status. Utilizing advanced machine learning models and a rich panel dataset, we provide insights to improve guest experiences and boost overall platform success.</a:t>
            </a:r>
            <a:endParaRPr lang="en-US">
              <a:solidFill>
                <a:schemeClr val="tx1">
                  <a:lumMod val="65000"/>
                  <a:lumOff val="35000"/>
                </a:schemeClr>
              </a:solidFill>
            </a:endParaRPr>
          </a:p>
          <a:p>
            <a:pPr>
              <a:lnSpc>
                <a:spcPct val="80000"/>
              </a:lnSpc>
            </a:pPr>
            <a:br>
              <a:rPr lang="en-US"/>
            </a:br>
            <a:endParaRPr lang="en-US"/>
          </a:p>
        </p:txBody>
      </p:sp>
      <p:sp>
        <p:nvSpPr>
          <p:cNvPr id="6" name="Google Shape;501;p44">
            <a:extLst>
              <a:ext uri="{FF2B5EF4-FFF2-40B4-BE49-F238E27FC236}">
                <a16:creationId xmlns:a16="http://schemas.microsoft.com/office/drawing/2014/main" id="{DA1EE76B-2E28-B011-AC49-B759BFC867E4}"/>
              </a:ext>
            </a:extLst>
          </p:cNvPr>
          <p:cNvSpPr/>
          <p:nvPr/>
        </p:nvSpPr>
        <p:spPr>
          <a:xfrm>
            <a:off x="328541" y="4179576"/>
            <a:ext cx="4678033" cy="996765"/>
          </a:xfrm>
          <a:prstGeom prst="rect">
            <a:avLst/>
          </a:prstGeom>
          <a:noFill/>
          <a:ln>
            <a:noFill/>
          </a:ln>
        </p:spPr>
        <p:txBody>
          <a:bodyPr spcFirstLastPara="1" wrap="square" lIns="91425" tIns="45700" rIns="91425" bIns="45700" anchor="t" anchorCtr="0">
            <a:noAutofit/>
          </a:bodyPr>
          <a:lstStyle/>
          <a:p>
            <a:r>
              <a:rPr lang="en-US" b="1">
                <a:solidFill>
                  <a:schemeClr val="tx1">
                    <a:lumMod val="65000"/>
                    <a:lumOff val="35000"/>
                  </a:schemeClr>
                </a:solidFill>
                <a:latin typeface="Montserrat SemiBold"/>
              </a:rPr>
              <a:t>Outcome:</a:t>
            </a:r>
            <a:r>
              <a:rPr lang="en-US">
                <a:solidFill>
                  <a:schemeClr val="tx1">
                    <a:lumMod val="65000"/>
                    <a:lumOff val="35000"/>
                  </a:schemeClr>
                </a:solidFill>
                <a:latin typeface="Montserrat"/>
              </a:rPr>
              <a:t> Our comprehensive analysis and strategic recommendations aim to significantly improve host performance and guest satisfaction, reinforcing Airbnb's position in the market.</a:t>
            </a:r>
            <a:endParaRPr lang="en-US">
              <a:solidFill>
                <a:schemeClr val="tx1">
                  <a:lumMod val="65000"/>
                  <a:lumOff val="35000"/>
                </a:schemeClr>
              </a:solidFill>
            </a:endParaRPr>
          </a:p>
          <a:p>
            <a:br>
              <a:rPr lang="en-US"/>
            </a:br>
            <a:endParaRPr lang="en-US">
              <a:solidFill>
                <a:schemeClr val="tx1">
                  <a:lumMod val="65000"/>
                  <a:lumOff val="35000"/>
                </a:schemeClr>
              </a:solidFill>
            </a:endParaRPr>
          </a:p>
          <a:p>
            <a:pPr>
              <a:lnSpc>
                <a:spcPct val="80000"/>
              </a:lnSpc>
            </a:pPr>
            <a:br>
              <a:rPr lang="en-US"/>
            </a:br>
            <a:endParaRPr lang="en-US">
              <a:solidFill>
                <a:schemeClr val="tx1">
                  <a:lumMod val="65000"/>
                  <a:lumOff val="35000"/>
                </a:schemeClr>
              </a:solidFill>
            </a:endParaRPr>
          </a:p>
        </p:txBody>
      </p:sp>
      <p:sp>
        <p:nvSpPr>
          <p:cNvPr id="7" name="Rectangle 6">
            <a:extLst>
              <a:ext uri="{FF2B5EF4-FFF2-40B4-BE49-F238E27FC236}">
                <a16:creationId xmlns:a16="http://schemas.microsoft.com/office/drawing/2014/main" id="{4CA1760C-9ACC-D5EE-BB6F-F456639CA48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501;p44">
            <a:extLst>
              <a:ext uri="{FF2B5EF4-FFF2-40B4-BE49-F238E27FC236}">
                <a16:creationId xmlns:a16="http://schemas.microsoft.com/office/drawing/2014/main" id="{426F7CF5-4204-43FF-2F7D-883778BDCBF1}"/>
              </a:ext>
            </a:extLst>
          </p:cNvPr>
          <p:cNvSpPr/>
          <p:nvPr/>
        </p:nvSpPr>
        <p:spPr>
          <a:xfrm>
            <a:off x="327878" y="2151546"/>
            <a:ext cx="4572198" cy="443347"/>
          </a:xfrm>
          <a:prstGeom prst="rect">
            <a:avLst/>
          </a:prstGeom>
          <a:noFill/>
          <a:ln>
            <a:noFill/>
          </a:ln>
        </p:spPr>
        <p:txBody>
          <a:bodyPr spcFirstLastPara="1" wrap="square" lIns="91425" tIns="45700" rIns="91425" bIns="45700" anchor="t" anchorCtr="0">
            <a:noAutofit/>
          </a:bodyPr>
          <a:lstStyle/>
          <a:p>
            <a:pPr>
              <a:lnSpc>
                <a:spcPct val="80000"/>
              </a:lnSpc>
            </a:pPr>
            <a:r>
              <a:rPr lang="en-US" sz="3000">
                <a:solidFill>
                  <a:schemeClr val="accent1"/>
                </a:solidFill>
                <a:latin typeface="Montserrat SemiBold"/>
                <a:sym typeface="Montserrat Medium"/>
              </a:rPr>
              <a:t>Executive Summary</a:t>
            </a:r>
            <a:endParaRPr lang="en-US">
              <a:solidFill>
                <a:schemeClr val="accent1"/>
              </a:solidFill>
              <a:latin typeface="Montserrat SemiBold"/>
            </a:endParaRPr>
          </a:p>
        </p:txBody>
      </p:sp>
    </p:spTree>
    <p:extLst>
      <p:ext uri="{BB962C8B-B14F-4D97-AF65-F5344CB8AC3E}">
        <p14:creationId xmlns:p14="http://schemas.microsoft.com/office/powerpoint/2010/main" val="332689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5" name="Rectangle 4">
            <a:extLst>
              <a:ext uri="{FF2B5EF4-FFF2-40B4-BE49-F238E27FC236}">
                <a16:creationId xmlns:a16="http://schemas.microsoft.com/office/drawing/2014/main" id="{59301BD5-C258-0DCA-61BF-6EE3805E7DD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Google Shape;704;p53"/>
          <p:cNvSpPr txBox="1">
            <a:spLocks noGrp="1"/>
          </p:cNvSpPr>
          <p:nvPr>
            <p:ph type="title"/>
          </p:nvPr>
        </p:nvSpPr>
        <p:spPr>
          <a:xfrm>
            <a:off x="328399" y="254643"/>
            <a:ext cx="3366347" cy="1510801"/>
          </a:xfrm>
          <a:prstGeom prst="rect">
            <a:avLst/>
          </a:prstGeom>
          <a:noFill/>
          <a:ln>
            <a:noFill/>
          </a:ln>
        </p:spPr>
        <p:txBody>
          <a:bodyPr spcFirstLastPara="1" wrap="square" lIns="91425" tIns="45700" rIns="91425" bIns="45700" anchor="ctr" anchorCtr="0">
            <a:noAutofit/>
          </a:bodyPr>
          <a:lstStyle/>
          <a:p>
            <a:pPr algn="l"/>
            <a:r>
              <a:rPr lang="en-US" sz="2000" b="0">
                <a:latin typeface="Montserrat"/>
                <a:sym typeface="Montserrat"/>
              </a:rPr>
              <a:t>Geospatial Spread of Hosts and Superhosts</a:t>
            </a:r>
            <a:endParaRPr lang="en-US"/>
          </a:p>
        </p:txBody>
      </p:sp>
      <p:pic>
        <p:nvPicPr>
          <p:cNvPr id="2" name="Picture 1" descr="A map of a city&#10;&#10;Description automatically generated">
            <a:extLst>
              <a:ext uri="{FF2B5EF4-FFF2-40B4-BE49-F238E27FC236}">
                <a16:creationId xmlns:a16="http://schemas.microsoft.com/office/drawing/2014/main" id="{BDEE860D-6824-C637-6156-39775EA2DCDD}"/>
              </a:ext>
            </a:extLst>
          </p:cNvPr>
          <p:cNvPicPr>
            <a:picLocks noChangeAspect="1"/>
          </p:cNvPicPr>
          <p:nvPr/>
        </p:nvPicPr>
        <p:blipFill>
          <a:blip r:embed="rId3"/>
          <a:stretch>
            <a:fillRect/>
          </a:stretch>
        </p:blipFill>
        <p:spPr>
          <a:xfrm>
            <a:off x="4013802" y="216110"/>
            <a:ext cx="7674593" cy="6044782"/>
          </a:xfrm>
          <a:prstGeom prst="rect">
            <a:avLst/>
          </a:prstGeom>
        </p:spPr>
      </p:pic>
      <p:sp>
        <p:nvSpPr>
          <p:cNvPr id="4" name="Google Shape;704;p53">
            <a:extLst>
              <a:ext uri="{FF2B5EF4-FFF2-40B4-BE49-F238E27FC236}">
                <a16:creationId xmlns:a16="http://schemas.microsoft.com/office/drawing/2014/main" id="{2DDCB281-64B0-D0D5-B0DD-8430AFF58446}"/>
              </a:ext>
            </a:extLst>
          </p:cNvPr>
          <p:cNvSpPr txBox="1">
            <a:spLocks/>
          </p:cNvSpPr>
          <p:nvPr/>
        </p:nvSpPr>
        <p:spPr>
          <a:xfrm>
            <a:off x="3035855" y="2541526"/>
            <a:ext cx="1242741" cy="748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2800" b="0">
                <a:latin typeface="Montserrat"/>
                <a:sym typeface="Montserrat"/>
              </a:rPr>
              <a:t>Host</a:t>
            </a:r>
            <a:endParaRPr lang="en-US" sz="2800" b="0">
              <a:latin typeface="Montserrat"/>
            </a:endParaRPr>
          </a:p>
        </p:txBody>
      </p:sp>
      <p:sp>
        <p:nvSpPr>
          <p:cNvPr id="7" name="Google Shape;704;p53">
            <a:extLst>
              <a:ext uri="{FF2B5EF4-FFF2-40B4-BE49-F238E27FC236}">
                <a16:creationId xmlns:a16="http://schemas.microsoft.com/office/drawing/2014/main" id="{2865DFAD-ACE1-14DC-70D6-07E7AFA3A30F}"/>
              </a:ext>
            </a:extLst>
          </p:cNvPr>
          <p:cNvSpPr txBox="1">
            <a:spLocks/>
          </p:cNvSpPr>
          <p:nvPr/>
        </p:nvSpPr>
        <p:spPr>
          <a:xfrm>
            <a:off x="2223888" y="5177297"/>
            <a:ext cx="2054708" cy="748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2800" b="0">
                <a:latin typeface="Montserrat"/>
              </a:rPr>
              <a:t>Superhost</a:t>
            </a:r>
            <a:endParaRPr lang="en-US" sz="2800"/>
          </a:p>
        </p:txBody>
      </p:sp>
      <p:sp>
        <p:nvSpPr>
          <p:cNvPr id="8" name="Rectangle 7">
            <a:extLst>
              <a:ext uri="{FF2B5EF4-FFF2-40B4-BE49-F238E27FC236}">
                <a16:creationId xmlns:a16="http://schemas.microsoft.com/office/drawing/2014/main" id="{B63C519F-A538-A634-2237-3763B0EB2665}"/>
              </a:ext>
            </a:extLst>
          </p:cNvPr>
          <p:cNvSpPr/>
          <p:nvPr/>
        </p:nvSpPr>
        <p:spPr>
          <a:xfrm>
            <a:off x="4016115" y="137410"/>
            <a:ext cx="3010524" cy="624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298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3" name="Picture 2" descr="A graph with a line&#10;&#10;Description automatically generated">
            <a:extLst>
              <a:ext uri="{FF2B5EF4-FFF2-40B4-BE49-F238E27FC236}">
                <a16:creationId xmlns:a16="http://schemas.microsoft.com/office/drawing/2014/main" id="{51E3A66F-EA87-C0EB-738D-D487453967A7}"/>
              </a:ext>
            </a:extLst>
          </p:cNvPr>
          <p:cNvPicPr>
            <a:picLocks noChangeAspect="1"/>
          </p:cNvPicPr>
          <p:nvPr/>
        </p:nvPicPr>
        <p:blipFill>
          <a:blip r:embed="rId3"/>
          <a:stretch>
            <a:fillRect/>
          </a:stretch>
        </p:blipFill>
        <p:spPr>
          <a:xfrm>
            <a:off x="6424790" y="1799761"/>
            <a:ext cx="4916311" cy="3131479"/>
          </a:xfrm>
          <a:prstGeom prst="rect">
            <a:avLst/>
          </a:prstGeom>
        </p:spPr>
      </p:pic>
      <p:sp>
        <p:nvSpPr>
          <p:cNvPr id="5" name="Rectangle 4">
            <a:extLst>
              <a:ext uri="{FF2B5EF4-FFF2-40B4-BE49-F238E27FC236}">
                <a16:creationId xmlns:a16="http://schemas.microsoft.com/office/drawing/2014/main" id="{59301BD5-C258-0DCA-61BF-6EE3805E7DD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Google Shape;704;p53"/>
          <p:cNvSpPr txBox="1">
            <a:spLocks noGrp="1"/>
          </p:cNvSpPr>
          <p:nvPr>
            <p:ph type="title"/>
          </p:nvPr>
        </p:nvSpPr>
        <p:spPr>
          <a:xfrm>
            <a:off x="334647" y="254641"/>
            <a:ext cx="2566178" cy="748800"/>
          </a:xfrm>
          <a:prstGeom prst="rect">
            <a:avLst/>
          </a:prstGeom>
          <a:noFill/>
          <a:ln>
            <a:noFill/>
          </a:ln>
        </p:spPr>
        <p:txBody>
          <a:bodyPr spcFirstLastPara="1" wrap="square" lIns="91425" tIns="45700" rIns="91425" bIns="45700" anchor="ctr" anchorCtr="0">
            <a:noAutofit/>
          </a:bodyPr>
          <a:lstStyle/>
          <a:p>
            <a:pPr algn="l"/>
            <a:r>
              <a:rPr lang="en-US" sz="2000" b="0">
                <a:latin typeface="Montserrat"/>
                <a:sym typeface="Montserrat"/>
              </a:rPr>
              <a:t>Model 1 Summary</a:t>
            </a:r>
            <a:endParaRPr lang="en-US" sz="2000"/>
          </a:p>
        </p:txBody>
      </p:sp>
      <p:pic>
        <p:nvPicPr>
          <p:cNvPr id="2" name="Picture 1" descr="A screenshot of a document&#10;&#10;Description automatically generated">
            <a:extLst>
              <a:ext uri="{FF2B5EF4-FFF2-40B4-BE49-F238E27FC236}">
                <a16:creationId xmlns:a16="http://schemas.microsoft.com/office/drawing/2014/main" id="{79EAE81C-B298-A8B8-5B5E-E94CF2FD132C}"/>
              </a:ext>
            </a:extLst>
          </p:cNvPr>
          <p:cNvPicPr>
            <a:picLocks noChangeAspect="1"/>
          </p:cNvPicPr>
          <p:nvPr/>
        </p:nvPicPr>
        <p:blipFill rotWithShape="1">
          <a:blip r:embed="rId4"/>
          <a:srcRect l="11119" r="14350" b="-125"/>
          <a:stretch/>
        </p:blipFill>
        <p:spPr>
          <a:xfrm>
            <a:off x="392288" y="1256724"/>
            <a:ext cx="5812734" cy="4704393"/>
          </a:xfrm>
          <a:prstGeom prst="rect">
            <a:avLst/>
          </a:prstGeom>
        </p:spPr>
      </p:pic>
      <p:pic>
        <p:nvPicPr>
          <p:cNvPr id="7" name="Picture 6" descr="A number on a white background&#10;&#10;Description automatically generated">
            <a:extLst>
              <a:ext uri="{FF2B5EF4-FFF2-40B4-BE49-F238E27FC236}">
                <a16:creationId xmlns:a16="http://schemas.microsoft.com/office/drawing/2014/main" id="{57573AEE-62B8-BDA0-ADDC-65F6083D1E0C}"/>
              </a:ext>
            </a:extLst>
          </p:cNvPr>
          <p:cNvPicPr>
            <a:picLocks noChangeAspect="1"/>
          </p:cNvPicPr>
          <p:nvPr/>
        </p:nvPicPr>
        <p:blipFill>
          <a:blip r:embed="rId5"/>
          <a:stretch>
            <a:fillRect/>
          </a:stretch>
        </p:blipFill>
        <p:spPr>
          <a:xfrm>
            <a:off x="6427610" y="5117306"/>
            <a:ext cx="4205112" cy="842610"/>
          </a:xfrm>
          <a:prstGeom prst="rect">
            <a:avLst/>
          </a:prstGeom>
        </p:spPr>
      </p:pic>
      <p:sp>
        <p:nvSpPr>
          <p:cNvPr id="9" name="Google Shape;704;p53">
            <a:extLst>
              <a:ext uri="{FF2B5EF4-FFF2-40B4-BE49-F238E27FC236}">
                <a16:creationId xmlns:a16="http://schemas.microsoft.com/office/drawing/2014/main" id="{683E6E43-8E12-1D6B-A792-1F00E100E6C6}"/>
              </a:ext>
            </a:extLst>
          </p:cNvPr>
          <p:cNvSpPr txBox="1">
            <a:spLocks/>
          </p:cNvSpPr>
          <p:nvPr/>
        </p:nvSpPr>
        <p:spPr>
          <a:xfrm>
            <a:off x="6512491" y="1394818"/>
            <a:ext cx="2791955" cy="29724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200" b="0">
                <a:latin typeface="Montserrat"/>
                <a:sym typeface="Montserrat"/>
              </a:rPr>
              <a:t>Elbow Graph for feature selection</a:t>
            </a:r>
            <a:endParaRPr lang="en-US"/>
          </a:p>
        </p:txBody>
      </p:sp>
    </p:spTree>
    <p:extLst>
      <p:ext uri="{BB962C8B-B14F-4D97-AF65-F5344CB8AC3E}">
        <p14:creationId xmlns:p14="http://schemas.microsoft.com/office/powerpoint/2010/main" val="395131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5" name="Rectangle 4">
            <a:extLst>
              <a:ext uri="{FF2B5EF4-FFF2-40B4-BE49-F238E27FC236}">
                <a16:creationId xmlns:a16="http://schemas.microsoft.com/office/drawing/2014/main" id="{59301BD5-C258-0DCA-61BF-6EE3805E7DD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Google Shape;704;p53"/>
          <p:cNvSpPr txBox="1">
            <a:spLocks noGrp="1"/>
          </p:cNvSpPr>
          <p:nvPr>
            <p:ph type="title"/>
          </p:nvPr>
        </p:nvSpPr>
        <p:spPr>
          <a:xfrm>
            <a:off x="334647" y="254641"/>
            <a:ext cx="2566178" cy="748800"/>
          </a:xfrm>
          <a:prstGeom prst="rect">
            <a:avLst/>
          </a:prstGeom>
          <a:noFill/>
          <a:ln>
            <a:noFill/>
          </a:ln>
        </p:spPr>
        <p:txBody>
          <a:bodyPr spcFirstLastPara="1" wrap="square" lIns="91425" tIns="45700" rIns="91425" bIns="45700" anchor="ctr" anchorCtr="0">
            <a:noAutofit/>
          </a:bodyPr>
          <a:lstStyle/>
          <a:p>
            <a:pPr algn="l"/>
            <a:r>
              <a:rPr lang="en-US" sz="2000" b="0">
                <a:latin typeface="Montserrat"/>
                <a:sym typeface="Montserrat"/>
              </a:rPr>
              <a:t>Model 2 Summary</a:t>
            </a:r>
            <a:endParaRPr lang="en-US" sz="2000"/>
          </a:p>
        </p:txBody>
      </p:sp>
      <p:pic>
        <p:nvPicPr>
          <p:cNvPr id="7" name="Picture 6" descr="A number on a white background&#10;&#10;Description automatically generated">
            <a:extLst>
              <a:ext uri="{FF2B5EF4-FFF2-40B4-BE49-F238E27FC236}">
                <a16:creationId xmlns:a16="http://schemas.microsoft.com/office/drawing/2014/main" id="{57573AEE-62B8-BDA0-ADDC-65F6083D1E0C}"/>
              </a:ext>
            </a:extLst>
          </p:cNvPr>
          <p:cNvPicPr>
            <a:picLocks noChangeAspect="1"/>
          </p:cNvPicPr>
          <p:nvPr/>
        </p:nvPicPr>
        <p:blipFill>
          <a:blip r:embed="rId3"/>
          <a:stretch>
            <a:fillRect/>
          </a:stretch>
        </p:blipFill>
        <p:spPr>
          <a:xfrm>
            <a:off x="6511427" y="5117306"/>
            <a:ext cx="4841811" cy="1040165"/>
          </a:xfrm>
          <a:prstGeom prst="rect">
            <a:avLst/>
          </a:prstGeom>
        </p:spPr>
      </p:pic>
      <p:sp>
        <p:nvSpPr>
          <p:cNvPr id="9" name="Google Shape;704;p53">
            <a:extLst>
              <a:ext uri="{FF2B5EF4-FFF2-40B4-BE49-F238E27FC236}">
                <a16:creationId xmlns:a16="http://schemas.microsoft.com/office/drawing/2014/main" id="{683E6E43-8E12-1D6B-A792-1F00E100E6C6}"/>
              </a:ext>
            </a:extLst>
          </p:cNvPr>
          <p:cNvSpPr txBox="1">
            <a:spLocks/>
          </p:cNvSpPr>
          <p:nvPr/>
        </p:nvSpPr>
        <p:spPr>
          <a:xfrm>
            <a:off x="6512491" y="1140818"/>
            <a:ext cx="2791955" cy="29724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200" b="0">
                <a:latin typeface="Montserrat"/>
                <a:sym typeface="Montserrat"/>
              </a:rPr>
              <a:t>Elbow Graph for feature selection</a:t>
            </a:r>
            <a:endParaRPr lang="en-US"/>
          </a:p>
        </p:txBody>
      </p:sp>
      <p:pic>
        <p:nvPicPr>
          <p:cNvPr id="4" name="Picture 3" descr="A screenshot of a document&#10;&#10;Description automatically generated">
            <a:extLst>
              <a:ext uri="{FF2B5EF4-FFF2-40B4-BE49-F238E27FC236}">
                <a16:creationId xmlns:a16="http://schemas.microsoft.com/office/drawing/2014/main" id="{EE09FD74-F38C-FE65-8631-27C53DF0280B}"/>
              </a:ext>
            </a:extLst>
          </p:cNvPr>
          <p:cNvPicPr>
            <a:picLocks noChangeAspect="1"/>
          </p:cNvPicPr>
          <p:nvPr/>
        </p:nvPicPr>
        <p:blipFill>
          <a:blip r:embed="rId4"/>
          <a:stretch>
            <a:fillRect/>
          </a:stretch>
        </p:blipFill>
        <p:spPr>
          <a:xfrm>
            <a:off x="222955" y="1477115"/>
            <a:ext cx="5777088" cy="3903770"/>
          </a:xfrm>
          <a:prstGeom prst="rect">
            <a:avLst/>
          </a:prstGeom>
        </p:spPr>
      </p:pic>
      <p:pic>
        <p:nvPicPr>
          <p:cNvPr id="6" name="Picture 5" descr="A graph showing the number of features&#10;&#10;Description automatically generated">
            <a:extLst>
              <a:ext uri="{FF2B5EF4-FFF2-40B4-BE49-F238E27FC236}">
                <a16:creationId xmlns:a16="http://schemas.microsoft.com/office/drawing/2014/main" id="{C8B5363C-D839-A3F6-5128-1197B517F77F}"/>
              </a:ext>
            </a:extLst>
          </p:cNvPr>
          <p:cNvPicPr>
            <a:picLocks noChangeAspect="1"/>
          </p:cNvPicPr>
          <p:nvPr/>
        </p:nvPicPr>
        <p:blipFill>
          <a:blip r:embed="rId5"/>
          <a:stretch>
            <a:fillRect/>
          </a:stretch>
        </p:blipFill>
        <p:spPr>
          <a:xfrm>
            <a:off x="6424789" y="1529490"/>
            <a:ext cx="5297311" cy="3248686"/>
          </a:xfrm>
          <a:prstGeom prst="rect">
            <a:avLst/>
          </a:prstGeom>
        </p:spPr>
      </p:pic>
    </p:spTree>
    <p:extLst>
      <p:ext uri="{BB962C8B-B14F-4D97-AF65-F5344CB8AC3E}">
        <p14:creationId xmlns:p14="http://schemas.microsoft.com/office/powerpoint/2010/main" val="2176048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5" name="Rectangle 4">
            <a:extLst>
              <a:ext uri="{FF2B5EF4-FFF2-40B4-BE49-F238E27FC236}">
                <a16:creationId xmlns:a16="http://schemas.microsoft.com/office/drawing/2014/main" id="{59301BD5-C258-0DCA-61BF-6EE3805E7DD8}"/>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4" name="Google Shape;704;p53"/>
          <p:cNvSpPr txBox="1">
            <a:spLocks noGrp="1"/>
          </p:cNvSpPr>
          <p:nvPr>
            <p:ph type="title"/>
          </p:nvPr>
        </p:nvSpPr>
        <p:spPr>
          <a:xfrm>
            <a:off x="503981" y="423975"/>
            <a:ext cx="5035622" cy="748800"/>
          </a:xfrm>
          <a:prstGeom prst="rect">
            <a:avLst/>
          </a:prstGeom>
          <a:noFill/>
          <a:ln>
            <a:noFill/>
          </a:ln>
        </p:spPr>
        <p:txBody>
          <a:bodyPr spcFirstLastPara="1" wrap="square" lIns="91425" tIns="45700" rIns="91425" bIns="45700" anchor="ctr" anchorCtr="0">
            <a:noAutofit/>
          </a:bodyPr>
          <a:lstStyle/>
          <a:p>
            <a:pPr algn="l"/>
            <a:r>
              <a:rPr lang="en-US" sz="2800" b="0">
                <a:latin typeface="Montserrat"/>
                <a:sym typeface="Montserrat"/>
              </a:rPr>
              <a:t>Model 3 Summary</a:t>
            </a:r>
            <a:endParaRPr lang="en-US" sz="2800"/>
          </a:p>
        </p:txBody>
      </p:sp>
      <p:pic>
        <p:nvPicPr>
          <p:cNvPr id="2" name="Picture 1" descr="A screenshot of a computer&#10;&#10;Description automatically generated">
            <a:extLst>
              <a:ext uri="{FF2B5EF4-FFF2-40B4-BE49-F238E27FC236}">
                <a16:creationId xmlns:a16="http://schemas.microsoft.com/office/drawing/2014/main" id="{447AEEBB-C02D-3007-3990-866551FC6E6F}"/>
              </a:ext>
            </a:extLst>
          </p:cNvPr>
          <p:cNvPicPr>
            <a:picLocks noChangeAspect="1"/>
          </p:cNvPicPr>
          <p:nvPr/>
        </p:nvPicPr>
        <p:blipFill>
          <a:blip r:embed="rId3"/>
          <a:stretch>
            <a:fillRect/>
          </a:stretch>
        </p:blipFill>
        <p:spPr>
          <a:xfrm>
            <a:off x="505177" y="1553697"/>
            <a:ext cx="5318477" cy="214193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EB041E5-47A0-6D57-8A43-2EED65E0B1BB}"/>
              </a:ext>
            </a:extLst>
          </p:cNvPr>
          <p:cNvPicPr>
            <a:picLocks noChangeAspect="1"/>
          </p:cNvPicPr>
          <p:nvPr/>
        </p:nvPicPr>
        <p:blipFill>
          <a:blip r:embed="rId4"/>
          <a:stretch>
            <a:fillRect/>
          </a:stretch>
        </p:blipFill>
        <p:spPr>
          <a:xfrm>
            <a:off x="6015567" y="3104948"/>
            <a:ext cx="5516033" cy="2891770"/>
          </a:xfrm>
          <a:prstGeom prst="rect">
            <a:avLst/>
          </a:prstGeom>
        </p:spPr>
      </p:pic>
      <p:sp>
        <p:nvSpPr>
          <p:cNvPr id="11" name="Google Shape;704;p53">
            <a:extLst>
              <a:ext uri="{FF2B5EF4-FFF2-40B4-BE49-F238E27FC236}">
                <a16:creationId xmlns:a16="http://schemas.microsoft.com/office/drawing/2014/main" id="{40BCB382-1F0D-8386-0F45-2E93C34CEDD1}"/>
              </a:ext>
            </a:extLst>
          </p:cNvPr>
          <p:cNvSpPr txBox="1">
            <a:spLocks/>
          </p:cNvSpPr>
          <p:nvPr/>
        </p:nvSpPr>
        <p:spPr>
          <a:xfrm>
            <a:off x="508213" y="3765484"/>
            <a:ext cx="2791955" cy="48069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200" b="0">
                <a:latin typeface="Montserrat"/>
                <a:sym typeface="Montserrat"/>
              </a:rPr>
              <a:t>Linear regression</a:t>
            </a:r>
            <a:br>
              <a:rPr lang="en-US" sz="1200" b="0">
                <a:latin typeface="Montserrat"/>
              </a:rPr>
            </a:br>
            <a:r>
              <a:rPr lang="en-US" sz="1200" b="0">
                <a:latin typeface="Montserrat"/>
              </a:rPr>
              <a:t>Target: Rating</a:t>
            </a:r>
            <a:endParaRPr lang="en-US"/>
          </a:p>
        </p:txBody>
      </p:sp>
      <p:sp>
        <p:nvSpPr>
          <p:cNvPr id="12" name="Google Shape;704;p53">
            <a:extLst>
              <a:ext uri="{FF2B5EF4-FFF2-40B4-BE49-F238E27FC236}">
                <a16:creationId xmlns:a16="http://schemas.microsoft.com/office/drawing/2014/main" id="{9DC8DB7E-ECAB-A808-5108-A253AEAE5CFE}"/>
              </a:ext>
            </a:extLst>
          </p:cNvPr>
          <p:cNvSpPr txBox="1">
            <a:spLocks/>
          </p:cNvSpPr>
          <p:nvPr/>
        </p:nvSpPr>
        <p:spPr>
          <a:xfrm>
            <a:off x="6018602" y="2629540"/>
            <a:ext cx="4640510" cy="48069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1"/>
              </a:buClr>
              <a:buSzPts val="1800"/>
              <a:buFont typeface="Arial"/>
              <a:buNone/>
              <a:defRPr sz="4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200" b="0">
                <a:latin typeface="Montserrat"/>
                <a:sym typeface="Montserrat"/>
              </a:rPr>
              <a:t>Linear regression with Backward Selection</a:t>
            </a:r>
            <a:br>
              <a:rPr lang="en-US" sz="1200" b="0">
                <a:latin typeface="Montserrat"/>
              </a:rPr>
            </a:br>
            <a:r>
              <a:rPr lang="en-US" sz="1200" b="0">
                <a:latin typeface="Montserrat"/>
              </a:rPr>
              <a:t>Target: Rating</a:t>
            </a:r>
            <a:endParaRPr lang="en-US"/>
          </a:p>
        </p:txBody>
      </p:sp>
    </p:spTree>
    <p:extLst>
      <p:ext uri="{BB962C8B-B14F-4D97-AF65-F5344CB8AC3E}">
        <p14:creationId xmlns:p14="http://schemas.microsoft.com/office/powerpoint/2010/main" val="3414260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4"/>
          <p:cNvSpPr/>
          <p:nvPr/>
        </p:nvSpPr>
        <p:spPr>
          <a:xfrm>
            <a:off x="1111851" y="428966"/>
            <a:ext cx="7126782" cy="1016428"/>
          </a:xfrm>
          <a:prstGeom prst="rect">
            <a:avLst/>
          </a:prstGeom>
          <a:noFill/>
          <a:ln>
            <a:noFill/>
          </a:ln>
        </p:spPr>
        <p:txBody>
          <a:bodyPr spcFirstLastPara="1" wrap="square" lIns="91425" tIns="45700" rIns="91425" bIns="45700" anchor="t" anchorCtr="0">
            <a:noAutofit/>
          </a:bodyPr>
          <a:lstStyle/>
          <a:p>
            <a:r>
              <a:rPr lang="en-US" sz="3200">
                <a:solidFill>
                  <a:schemeClr val="accent1"/>
                </a:solidFill>
                <a:latin typeface="Montserrat Light"/>
                <a:sym typeface="Montserrat Light"/>
              </a:rPr>
              <a:t>Interpreting Coefficients – Regression Models</a:t>
            </a:r>
            <a:endParaRPr lang="en-US" sz="3200" err="1">
              <a:solidFill>
                <a:schemeClr val="accent1"/>
              </a:solidFill>
              <a:latin typeface="Montserrat Light"/>
            </a:endParaRPr>
          </a:p>
        </p:txBody>
      </p:sp>
      <p:pic>
        <p:nvPicPr>
          <p:cNvPr id="3" name="Picture 2">
            <a:extLst>
              <a:ext uri="{FF2B5EF4-FFF2-40B4-BE49-F238E27FC236}">
                <a16:creationId xmlns:a16="http://schemas.microsoft.com/office/drawing/2014/main" id="{DE556366-D2E4-75B0-2D69-1808AC4681E2}"/>
              </a:ext>
            </a:extLst>
          </p:cNvPr>
          <p:cNvPicPr>
            <a:picLocks noChangeAspect="1"/>
          </p:cNvPicPr>
          <p:nvPr/>
        </p:nvPicPr>
        <p:blipFill>
          <a:blip r:embed="rId3"/>
          <a:stretch>
            <a:fillRect/>
          </a:stretch>
        </p:blipFill>
        <p:spPr>
          <a:xfrm>
            <a:off x="5083969" y="1809750"/>
            <a:ext cx="6648450" cy="456247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6EA4BD25-FFBC-2A20-E1BE-3F0264268EC4}"/>
              </a:ext>
            </a:extLst>
          </p:cNvPr>
          <p:cNvPicPr>
            <a:picLocks noChangeAspect="1"/>
          </p:cNvPicPr>
          <p:nvPr/>
        </p:nvPicPr>
        <p:blipFill>
          <a:blip r:embed="rId4"/>
          <a:stretch>
            <a:fillRect/>
          </a:stretch>
        </p:blipFill>
        <p:spPr>
          <a:xfrm>
            <a:off x="434578" y="1952625"/>
            <a:ext cx="4648200" cy="4419600"/>
          </a:xfrm>
          <a:prstGeom prst="rect">
            <a:avLst/>
          </a:prstGeom>
        </p:spPr>
      </p:pic>
    </p:spTree>
    <p:extLst>
      <p:ext uri="{BB962C8B-B14F-4D97-AF65-F5344CB8AC3E}">
        <p14:creationId xmlns:p14="http://schemas.microsoft.com/office/powerpoint/2010/main" val="56972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4"/>
          <p:cNvSpPr/>
          <p:nvPr/>
        </p:nvSpPr>
        <p:spPr>
          <a:xfrm>
            <a:off x="1169177" y="634238"/>
            <a:ext cx="7126782" cy="617569"/>
          </a:xfrm>
          <a:prstGeom prst="rect">
            <a:avLst/>
          </a:prstGeom>
          <a:noFill/>
          <a:ln>
            <a:noFill/>
          </a:ln>
        </p:spPr>
        <p:txBody>
          <a:bodyPr spcFirstLastPara="1" wrap="square" lIns="91425" tIns="45700" rIns="91425" bIns="45700" anchor="t" anchorCtr="0">
            <a:noAutofit/>
          </a:bodyPr>
          <a:lstStyle/>
          <a:p>
            <a:r>
              <a:rPr lang="en-US" sz="3200" dirty="0">
                <a:solidFill>
                  <a:schemeClr val="accent1"/>
                </a:solidFill>
                <a:latin typeface="Montserrat Light"/>
              </a:rPr>
              <a:t>Model Links</a:t>
            </a:r>
          </a:p>
        </p:txBody>
      </p:sp>
      <p:sp>
        <p:nvSpPr>
          <p:cNvPr id="4" name="Google Shape;457;p41">
            <a:extLst>
              <a:ext uri="{FF2B5EF4-FFF2-40B4-BE49-F238E27FC236}">
                <a16:creationId xmlns:a16="http://schemas.microsoft.com/office/drawing/2014/main" id="{E9B9E7F7-5489-FFF7-C65C-F73FD81701FF}"/>
              </a:ext>
            </a:extLst>
          </p:cNvPr>
          <p:cNvSpPr/>
          <p:nvPr/>
        </p:nvSpPr>
        <p:spPr>
          <a:xfrm>
            <a:off x="438961" y="1718249"/>
            <a:ext cx="11182913" cy="4085385"/>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EAE10CB7-E89C-D2AA-21C7-A0840F8D0551}"/>
              </a:ext>
            </a:extLst>
          </p:cNvPr>
          <p:cNvSpPr txBox="1"/>
          <p:nvPr/>
        </p:nvSpPr>
        <p:spPr>
          <a:xfrm>
            <a:off x="1166638" y="2192778"/>
            <a:ext cx="10089355"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accent1"/>
                </a:solidFill>
                <a:latin typeface="Montserrat Medium"/>
              </a:rPr>
              <a:t>Superhost</a:t>
            </a:r>
            <a:r>
              <a:rPr lang="en-US" dirty="0">
                <a:solidFill>
                  <a:schemeClr val="accent1"/>
                </a:solidFill>
                <a:latin typeface="Montserrat Medium"/>
              </a:rPr>
              <a:t> classifier:</a:t>
            </a:r>
            <a:r>
              <a:rPr lang="en-US" dirty="0">
                <a:solidFill>
                  <a:srgbClr val="7F7F7F"/>
                </a:solidFill>
                <a:latin typeface="Montserrat Medium"/>
              </a:rPr>
              <a:t> </a:t>
            </a:r>
            <a:endParaRPr lang="en-US">
              <a:solidFill>
                <a:srgbClr val="7F7F7F"/>
              </a:solidFill>
              <a:latin typeface="Montserrat Medium"/>
            </a:endParaRPr>
          </a:p>
          <a:p>
            <a:r>
              <a:rPr lang="en-US" dirty="0">
                <a:solidFill>
                  <a:srgbClr val="7F7F7F"/>
                </a:solidFill>
                <a:latin typeface="Montserrat Medium"/>
                <a:hlinkClick r:id="rId3">
                  <a:extLst>
                    <a:ext uri="{A12FA001-AC4F-418D-AE19-62706E023703}">
                      <ahyp:hlinkClr xmlns:ahyp="http://schemas.microsoft.com/office/drawing/2018/hyperlinkcolor" val="tx"/>
                    </a:ext>
                  </a:extLst>
                </a:hlinkClick>
              </a:rPr>
              <a:t>https://drive.google.com/file/d/1jfziQv5-KHHcYnFBNj-kk1O01GXdQkvy/view?usp=sharing</a:t>
            </a:r>
            <a:endParaRPr lang="en-US">
              <a:solidFill>
                <a:srgbClr val="7F7F7F"/>
              </a:solidFill>
              <a:latin typeface="Montserrat Medium"/>
            </a:endParaRPr>
          </a:p>
          <a:p>
            <a:endParaRPr lang="en-US" dirty="0">
              <a:solidFill>
                <a:srgbClr val="7F7F7F"/>
              </a:solidFill>
              <a:latin typeface="Montserrat Medium"/>
            </a:endParaRPr>
          </a:p>
          <a:p>
            <a:r>
              <a:rPr lang="en-US" err="1">
                <a:solidFill>
                  <a:schemeClr val="accent1"/>
                </a:solidFill>
                <a:latin typeface="Montserrat Medium"/>
              </a:rPr>
              <a:t>Superhost</a:t>
            </a:r>
            <a:r>
              <a:rPr lang="en-US" dirty="0">
                <a:solidFill>
                  <a:schemeClr val="accent1"/>
                </a:solidFill>
                <a:latin typeface="Montserrat Medium"/>
              </a:rPr>
              <a:t> loss predictor: </a:t>
            </a:r>
            <a:endParaRPr lang="en-US">
              <a:solidFill>
                <a:schemeClr val="accent1"/>
              </a:solidFill>
              <a:latin typeface="Montserrat Medium"/>
            </a:endParaRPr>
          </a:p>
          <a:p>
            <a:r>
              <a:rPr lang="en-US" dirty="0">
                <a:solidFill>
                  <a:srgbClr val="7F7F7F"/>
                </a:solidFill>
                <a:latin typeface="Montserrat Medium"/>
                <a:hlinkClick r:id="rId4">
                  <a:extLst>
                    <a:ext uri="{A12FA001-AC4F-418D-AE19-62706E023703}">
                      <ahyp:hlinkClr xmlns:ahyp="http://schemas.microsoft.com/office/drawing/2018/hyperlinkcolor" val="tx"/>
                    </a:ext>
                  </a:extLst>
                </a:hlinkClick>
              </a:rPr>
              <a:t>https://drive.google.com/file/d/19n6QO-nXUCa3CO-oSb5XdVWku33cuUyO/view?usp=sharing</a:t>
            </a:r>
            <a:endParaRPr lang="en-US">
              <a:solidFill>
                <a:srgbClr val="7F7F7F"/>
              </a:solidFill>
              <a:latin typeface="Montserrat Medium"/>
            </a:endParaRPr>
          </a:p>
          <a:p>
            <a:endParaRPr lang="en-US" dirty="0">
              <a:solidFill>
                <a:srgbClr val="7F7F7F"/>
              </a:solidFill>
              <a:latin typeface="Montserrat Medium"/>
            </a:endParaRPr>
          </a:p>
          <a:p>
            <a:r>
              <a:rPr lang="en-US" dirty="0">
                <a:solidFill>
                  <a:schemeClr val="accent1"/>
                </a:solidFill>
                <a:latin typeface="Montserrat Medium"/>
              </a:rPr>
              <a:t>Overall rating with Linear Regression and Adaptive Lasso: </a:t>
            </a:r>
          </a:p>
          <a:p>
            <a:r>
              <a:rPr lang="en-US" dirty="0">
                <a:solidFill>
                  <a:srgbClr val="7F7F7F"/>
                </a:solidFill>
                <a:latin typeface="Montserrat Medium"/>
                <a:hlinkClick r:id="rId5">
                  <a:extLst>
                    <a:ext uri="{A12FA001-AC4F-418D-AE19-62706E023703}">
                      <ahyp:hlinkClr xmlns:ahyp="http://schemas.microsoft.com/office/drawing/2018/hyperlinkcolor" val="tx"/>
                    </a:ext>
                  </a:extLst>
                </a:hlinkClick>
              </a:rPr>
              <a:t>https://drive.google.com/file/d/1FntfRQDY8vegqRjQIzbu9vx3gceML7ep/view?usp=sharing</a:t>
            </a:r>
            <a:endParaRPr lang="en-US">
              <a:solidFill>
                <a:srgbClr val="7F7F7F"/>
              </a:solidFill>
              <a:latin typeface="Montserrat Medium"/>
            </a:endParaRPr>
          </a:p>
          <a:p>
            <a:endParaRPr lang="en-US" dirty="0">
              <a:solidFill>
                <a:srgbClr val="7F7F7F"/>
              </a:solidFill>
              <a:latin typeface="Montserrat Medium"/>
            </a:endParaRPr>
          </a:p>
          <a:p>
            <a:r>
              <a:rPr lang="en-US" dirty="0">
                <a:solidFill>
                  <a:schemeClr val="accent1"/>
                </a:solidFill>
                <a:latin typeface="Montserrat Medium"/>
              </a:rPr>
              <a:t>Overall rating with Backward Selection: </a:t>
            </a:r>
          </a:p>
          <a:p>
            <a:r>
              <a:rPr lang="en-US" dirty="0">
                <a:solidFill>
                  <a:srgbClr val="7F7F7F"/>
                </a:solidFill>
                <a:latin typeface="Montserrat Medium"/>
                <a:hlinkClick r:id="rId6">
                  <a:extLst>
                    <a:ext uri="{A12FA001-AC4F-418D-AE19-62706E023703}">
                      <ahyp:hlinkClr xmlns:ahyp="http://schemas.microsoft.com/office/drawing/2018/hyperlinkcolor" val="tx"/>
                    </a:ext>
                  </a:extLst>
                </a:hlinkClick>
              </a:rPr>
              <a:t>https://drive.google.com/file/d/1A7S3dTpEtiKwY0s-Kv3HqM3o3026xFbY/view?usp=drive_link</a:t>
            </a:r>
            <a:endParaRPr lang="en-US">
              <a:solidFill>
                <a:srgbClr val="7F7F7F"/>
              </a:solidFill>
              <a:latin typeface="Montserrat Medium"/>
            </a:endParaRPr>
          </a:p>
          <a:p>
            <a:endParaRPr lang="en-US" dirty="0">
              <a:solidFill>
                <a:srgbClr val="7F7F7F"/>
              </a:solidFill>
              <a:latin typeface="Montserrat Medium"/>
            </a:endParaRPr>
          </a:p>
          <a:p>
            <a:r>
              <a:rPr lang="en-US" dirty="0">
                <a:solidFill>
                  <a:schemeClr val="accent1"/>
                </a:solidFill>
                <a:latin typeface="Montserrat Medium"/>
              </a:rPr>
              <a:t>Entire project link: </a:t>
            </a:r>
            <a:endParaRPr lang="en-US">
              <a:solidFill>
                <a:schemeClr val="accent1"/>
              </a:solidFill>
              <a:latin typeface="Montserrat Medium"/>
            </a:endParaRPr>
          </a:p>
          <a:p>
            <a:r>
              <a:rPr lang="en-US" dirty="0">
                <a:solidFill>
                  <a:srgbClr val="7F7F7F"/>
                </a:solidFill>
                <a:latin typeface="Montserrat Medium"/>
                <a:hlinkClick r:id="rId7">
                  <a:extLst>
                    <a:ext uri="{A12FA001-AC4F-418D-AE19-62706E023703}">
                      <ahyp:hlinkClr xmlns:ahyp="http://schemas.microsoft.com/office/drawing/2018/hyperlinkcolor" val="tx"/>
                    </a:ext>
                  </a:extLst>
                </a:hlinkClick>
              </a:rPr>
              <a:t>https://drive.google.com/drive/folders/1ghfZSWS389OFqudRu6anNp08G7A9AZi-?usp=sharing</a:t>
            </a:r>
            <a:endParaRPr lang="en-US">
              <a:solidFill>
                <a:srgbClr val="7F7F7F"/>
              </a:solidFill>
              <a:latin typeface="Montserrat Medium"/>
            </a:endParaRPr>
          </a:p>
          <a:p>
            <a:endParaRPr lang="en-US" b="1" dirty="0">
              <a:solidFill>
                <a:srgbClr val="7F7F7F"/>
              </a:solidFill>
              <a:latin typeface="Montserrat Medium"/>
            </a:endParaRPr>
          </a:p>
        </p:txBody>
      </p:sp>
    </p:spTree>
    <p:extLst>
      <p:ext uri="{BB962C8B-B14F-4D97-AF65-F5344CB8AC3E}">
        <p14:creationId xmlns:p14="http://schemas.microsoft.com/office/powerpoint/2010/main" val="2107970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6" name="Rectangle 5">
            <a:extLst>
              <a:ext uri="{FF2B5EF4-FFF2-40B4-BE49-F238E27FC236}">
                <a16:creationId xmlns:a16="http://schemas.microsoft.com/office/drawing/2014/main" id="{DFD87E85-5A60-B4E2-A8DC-59E5C35083EA}"/>
              </a:ext>
            </a:extLst>
          </p:cNvPr>
          <p:cNvSpPr/>
          <p:nvPr/>
        </p:nvSpPr>
        <p:spPr>
          <a:xfrm>
            <a:off x="84666" y="253999"/>
            <a:ext cx="1792111" cy="108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4" name="Google Shape;724;p54"/>
          <p:cNvSpPr/>
          <p:nvPr/>
        </p:nvSpPr>
        <p:spPr>
          <a:xfrm>
            <a:off x="371458" y="384207"/>
            <a:ext cx="7126782" cy="617569"/>
          </a:xfrm>
          <a:prstGeom prst="rect">
            <a:avLst/>
          </a:prstGeom>
          <a:noFill/>
          <a:ln>
            <a:noFill/>
          </a:ln>
        </p:spPr>
        <p:txBody>
          <a:bodyPr spcFirstLastPara="1" wrap="square" lIns="91425" tIns="45700" rIns="91425" bIns="45700" anchor="t" anchorCtr="0">
            <a:noAutofit/>
          </a:bodyPr>
          <a:lstStyle/>
          <a:p>
            <a:r>
              <a:rPr lang="en-US" sz="3200">
                <a:solidFill>
                  <a:schemeClr val="accent1"/>
                </a:solidFill>
                <a:latin typeface="Montserrat Light"/>
                <a:ea typeface="Montserrat Light"/>
                <a:cs typeface="Montserrat Light"/>
                <a:sym typeface="Montserrat Light"/>
              </a:rPr>
              <a:t>References for recommendations </a:t>
            </a:r>
            <a:endParaRPr lang="en-US" sz="3200">
              <a:solidFill>
                <a:schemeClr val="accent1"/>
              </a:solidFill>
              <a:latin typeface="Montserrat Light"/>
              <a:ea typeface="Montserrat Light"/>
              <a:cs typeface="Montserrat Light"/>
            </a:endParaRPr>
          </a:p>
        </p:txBody>
      </p:sp>
      <p:sp>
        <p:nvSpPr>
          <p:cNvPr id="4" name="Google Shape;457;p41">
            <a:extLst>
              <a:ext uri="{FF2B5EF4-FFF2-40B4-BE49-F238E27FC236}">
                <a16:creationId xmlns:a16="http://schemas.microsoft.com/office/drawing/2014/main" id="{E9B9E7F7-5489-FFF7-C65C-F73FD81701FF}"/>
              </a:ext>
            </a:extLst>
          </p:cNvPr>
          <p:cNvSpPr/>
          <p:nvPr/>
        </p:nvSpPr>
        <p:spPr>
          <a:xfrm>
            <a:off x="438961" y="1063405"/>
            <a:ext cx="11182913" cy="522838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EAE10CB7-E89C-D2AA-21C7-A0840F8D0551}"/>
              </a:ext>
            </a:extLst>
          </p:cNvPr>
          <p:cNvSpPr txBox="1"/>
          <p:nvPr/>
        </p:nvSpPr>
        <p:spPr>
          <a:xfrm>
            <a:off x="553466" y="1240278"/>
            <a:ext cx="10946605"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accent1"/>
                </a:solidFill>
                <a:latin typeface="Montserrat SemiBold"/>
              </a:rPr>
              <a:t>MOTIVATION</a:t>
            </a:r>
          </a:p>
          <a:p>
            <a:r>
              <a:rPr lang="en-US" sz="1200" b="1">
                <a:latin typeface="Montserrat SemiBold"/>
              </a:rPr>
              <a:t>1. Perceived competence:</a:t>
            </a:r>
            <a:r>
              <a:rPr lang="en-US" sz="1200" b="1">
                <a:latin typeface="Montserrat"/>
              </a:rPr>
              <a:t> </a:t>
            </a:r>
            <a:r>
              <a:rPr lang="en-US" sz="1200">
                <a:latin typeface="Montserrat"/>
              </a:rPr>
              <a:t>Bandura, A. (1997). Self-efficacy: The exercise of control. W. H. Freeman and Company. Schunk, D. H., &amp; Pajares, F. (2002). Self-efficacy theory and conceptions of learning. In Educational psychology: An introduction (pp. 308-339). Routledge.</a:t>
            </a:r>
            <a:endParaRPr lang="en-US"/>
          </a:p>
          <a:p>
            <a:endParaRPr lang="en-US" sz="1200" b="1">
              <a:latin typeface="Montserrat"/>
            </a:endParaRPr>
          </a:p>
          <a:p>
            <a:r>
              <a:rPr lang="en-US" sz="1200" b="1">
                <a:latin typeface="Montserrat SemiBold"/>
              </a:rPr>
              <a:t>2. Goal discrepancy:</a:t>
            </a:r>
            <a:r>
              <a:rPr lang="en-US" sz="1200" b="1">
                <a:latin typeface="Montserrat"/>
              </a:rPr>
              <a:t> </a:t>
            </a:r>
            <a:r>
              <a:rPr lang="en-US" sz="1200">
                <a:latin typeface="Montserrat"/>
              </a:rPr>
              <a:t>Locke, E. A., &amp; Latham, G. P. (2002). Building a practically useful theory of goal setting and task motivation: A 35-year odyssey. American Psychologist, 57(9), 705.Higgins, E. T. (1998). Promotion and prevention: Regulatory focus as a motivational principle. Advances in experimental social psychology, 30(1), 1-46.</a:t>
            </a:r>
            <a:endParaRPr lang="en-US"/>
          </a:p>
          <a:p>
            <a:endParaRPr lang="en-US" sz="1200" b="1">
              <a:latin typeface="Montserrat"/>
            </a:endParaRPr>
          </a:p>
          <a:p>
            <a:r>
              <a:rPr lang="en-US" sz="1200" b="1">
                <a:latin typeface="Montserrat SemiBold"/>
              </a:rPr>
              <a:t>3. Extrinsic vs. intrinsic motivation:</a:t>
            </a:r>
            <a:r>
              <a:rPr lang="en-US" sz="1200" b="1">
                <a:latin typeface="Montserrat"/>
              </a:rPr>
              <a:t> </a:t>
            </a:r>
            <a:r>
              <a:rPr lang="en-US" sz="1200">
                <a:latin typeface="Montserrat"/>
              </a:rPr>
              <a:t>Deci, E. L., &amp; Ryan, R. M. (1985). Intrinsic motivation and self-determination in human behavior. Plenum Press. Ryan, R. M., &amp; Deci, E. L. (2017). Self-determination theory: Basic psychological needs in motivation, development, and wellness. Guilford Publications.</a:t>
            </a:r>
            <a:br>
              <a:rPr lang="en-US"/>
            </a:br>
            <a:endParaRPr lang="en-US" sz="1200">
              <a:latin typeface="Montserrat"/>
            </a:endParaRPr>
          </a:p>
          <a:p>
            <a:r>
              <a:rPr lang="en-US" sz="1200" dirty="0">
                <a:solidFill>
                  <a:schemeClr val="accent1"/>
                </a:solidFill>
                <a:latin typeface="Montserrat SemiBold"/>
              </a:rPr>
              <a:t>EXCLUSIVITY</a:t>
            </a:r>
            <a:br>
              <a:rPr lang="en-US"/>
            </a:br>
            <a:r>
              <a:rPr lang="en-US" sz="1200" b="1">
                <a:latin typeface="Montserrat SemiBold"/>
              </a:rPr>
              <a:t>1. Overgrowth:</a:t>
            </a:r>
            <a:r>
              <a:rPr lang="en-US" sz="1200" b="1">
                <a:latin typeface="Montserrat"/>
              </a:rPr>
              <a:t> </a:t>
            </a:r>
            <a:r>
              <a:rPr lang="en-US" sz="1200">
                <a:latin typeface="Montserrat"/>
              </a:rPr>
              <a:t>Source: Schriver, K. (2012). The secret lives of clubs: Inside the rituals and rivalries of the world's most exclusive memberships. St. Martin's Press. (Chapter 3: The Perils of Popularity)Quote: "Once a club reaches a certain size, it becomes difficult to maintain the same level of intimacy and exclusivity. New members dilute the sense of belonging, and the club can start to feel more like a generic social gathering place."</a:t>
            </a:r>
            <a:endParaRPr lang="en-US"/>
          </a:p>
          <a:p>
            <a:endParaRPr lang="en-US" sz="1200" b="1">
              <a:latin typeface="Montserrat"/>
            </a:endParaRPr>
          </a:p>
          <a:p>
            <a:r>
              <a:rPr lang="en-US" sz="1200" b="1">
                <a:latin typeface="Montserrat SemiBold"/>
              </a:rPr>
              <a:t>2. Accessibility: </a:t>
            </a:r>
            <a:r>
              <a:rPr lang="en-US" sz="1200">
                <a:latin typeface="Montserrat"/>
              </a:rPr>
              <a:t>Source: Veblen, T. (1899). The theory of the leisure class. Dover Publications. (Chapter 4: Conspicuous Consumption)Quote: "As the goods or services associated with a particular status become more accessible, they lose their power to signal exclusivity. What was once a symbol of distinction for the wealthy elite becomes attainable by the masses, and its prestige diminishes."</a:t>
            </a:r>
            <a:endParaRPr lang="en-US"/>
          </a:p>
          <a:p>
            <a:endParaRPr lang="en-US" sz="1200" b="1">
              <a:latin typeface="Montserrat"/>
            </a:endParaRPr>
          </a:p>
          <a:p>
            <a:r>
              <a:rPr lang="en-US" sz="1200" b="1">
                <a:latin typeface="Montserrat SemiBold"/>
              </a:rPr>
              <a:t>3. Loss of differentiation: </a:t>
            </a:r>
            <a:r>
              <a:rPr lang="en-US" sz="1200">
                <a:latin typeface="Montserrat"/>
              </a:rPr>
              <a:t>Source: Thompson, C. J. (2005). Strategies for competing in global markets. Routledge. (Chapter 8: Branding and Differentiation)Quote: "In today's competitive landscape, exclusivity alone is not enough to sustain a competitive advantage. Consumers are constantly bombarded with choices, and they are likely to gravitate towards brands or experiences that offer unique value propositions beyond mere exclusivity."</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7"/>
          <p:cNvPicPr preferRelativeResize="0">
            <a:picLocks noGrp="1"/>
          </p:cNvPicPr>
          <p:nvPr>
            <p:ph type="pic" idx="2"/>
          </p:nvPr>
        </p:nvPicPr>
        <p:blipFill rotWithShape="1">
          <a:blip r:embed="rId3">
            <a:alphaModFix/>
          </a:blip>
          <a:srcRect t="7812" b="7813"/>
          <a:stretch/>
        </p:blipFill>
        <p:spPr>
          <a:xfrm>
            <a:off x="3135864" y="0"/>
            <a:ext cx="9056138" cy="5094074"/>
          </a:xfrm>
          <a:prstGeom prst="rect">
            <a:avLst/>
          </a:prstGeom>
          <a:noFill/>
          <a:ln>
            <a:noFill/>
          </a:ln>
        </p:spPr>
      </p:pic>
      <p:sp>
        <p:nvSpPr>
          <p:cNvPr id="209" name="Google Shape;209;p27"/>
          <p:cNvSpPr/>
          <p:nvPr/>
        </p:nvSpPr>
        <p:spPr>
          <a:xfrm>
            <a:off x="3135875" y="0"/>
            <a:ext cx="9011400" cy="5032800"/>
          </a:xfrm>
          <a:prstGeom prst="rect">
            <a:avLst/>
          </a:prstGeom>
          <a:solidFill>
            <a:srgbClr val="888888">
              <a:alpha val="51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0" name="Google Shape;2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4</a:t>
            </a:fld>
            <a:endParaRPr>
              <a:solidFill>
                <a:schemeClr val="lt1"/>
              </a:solidFill>
            </a:endParaRPr>
          </a:p>
        </p:txBody>
      </p:sp>
      <p:sp>
        <p:nvSpPr>
          <p:cNvPr id="211" name="Google Shape;211;p27"/>
          <p:cNvSpPr txBox="1">
            <a:spLocks noGrp="1"/>
          </p:cNvSpPr>
          <p:nvPr>
            <p:ph type="title"/>
          </p:nvPr>
        </p:nvSpPr>
        <p:spPr>
          <a:xfrm>
            <a:off x="182838" y="2687475"/>
            <a:ext cx="2872500" cy="240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Arial"/>
              <a:buNone/>
            </a:pPr>
            <a:r>
              <a:rPr lang="en-US" sz="3600" b="0">
                <a:solidFill>
                  <a:srgbClr val="595959"/>
                </a:solidFill>
                <a:latin typeface="Montserrat Medium"/>
                <a:ea typeface="Montserrat Medium"/>
                <a:cs typeface="Montserrat Medium"/>
                <a:sym typeface="Montserrat Medium"/>
              </a:rPr>
              <a:t>The Pinnacle of Popularity </a:t>
            </a:r>
            <a:endParaRPr sz="3600" b="0">
              <a:solidFill>
                <a:srgbClr val="595959"/>
              </a:solidFill>
              <a:latin typeface="Montserrat Medium"/>
              <a:ea typeface="Montserrat Medium"/>
              <a:cs typeface="Montserrat Medium"/>
              <a:sym typeface="Montserrat Medium"/>
            </a:endParaRPr>
          </a:p>
        </p:txBody>
      </p:sp>
      <p:sp>
        <p:nvSpPr>
          <p:cNvPr id="212" name="Google Shape;212;p27"/>
          <p:cNvSpPr/>
          <p:nvPr/>
        </p:nvSpPr>
        <p:spPr>
          <a:xfrm>
            <a:off x="8441850" y="3984750"/>
            <a:ext cx="30807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latin typeface="Montserrat"/>
                <a:ea typeface="Montserrat"/>
                <a:cs typeface="Montserrat"/>
                <a:sym typeface="Montserrat"/>
              </a:rPr>
              <a:t>“Let’s Airbnb”</a:t>
            </a:r>
            <a:endParaRPr sz="2200">
              <a:latin typeface="Montserrat"/>
              <a:ea typeface="Montserrat"/>
              <a:cs typeface="Montserrat"/>
              <a:sym typeface="Montserrat"/>
            </a:endParaRPr>
          </a:p>
        </p:txBody>
      </p:sp>
      <p:sp>
        <p:nvSpPr>
          <p:cNvPr id="213" name="Google Shape;213;p27"/>
          <p:cNvSpPr/>
          <p:nvPr/>
        </p:nvSpPr>
        <p:spPr>
          <a:xfrm>
            <a:off x="3448500" y="989350"/>
            <a:ext cx="4425300" cy="465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latin typeface="Montserrat"/>
                <a:ea typeface="Montserrat"/>
                <a:cs typeface="Montserrat"/>
                <a:sym typeface="Montserrat"/>
              </a:rPr>
              <a:t>“Let’s Book a Hotel”</a:t>
            </a:r>
            <a:endParaRPr sz="2200">
              <a:latin typeface="Montserrat"/>
              <a:ea typeface="Montserrat"/>
              <a:cs typeface="Montserrat"/>
              <a:sym typeface="Montserrat"/>
            </a:endParaRPr>
          </a:p>
        </p:txBody>
      </p:sp>
      <p:sp>
        <p:nvSpPr>
          <p:cNvPr id="214" name="Google Shape;214;p27"/>
          <p:cNvSpPr/>
          <p:nvPr/>
        </p:nvSpPr>
        <p:spPr>
          <a:xfrm>
            <a:off x="10042276" y="0"/>
            <a:ext cx="2149724" cy="3233904"/>
          </a:xfrm>
          <a:custGeom>
            <a:avLst/>
            <a:gdLst/>
            <a:ahLst/>
            <a:cxnLst/>
            <a:rect l="l" t="t" r="r" b="b"/>
            <a:pathLst>
              <a:path w="2149724" h="3233904" extrusionOk="0">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27"/>
          <p:cNvSpPr txBox="1">
            <a:spLocks noGrp="1"/>
          </p:cNvSpPr>
          <p:nvPr>
            <p:ph type="subTitle" idx="4294967295"/>
          </p:nvPr>
        </p:nvSpPr>
        <p:spPr>
          <a:xfrm>
            <a:off x="4914141" y="472242"/>
            <a:ext cx="1270500" cy="36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AEABAB"/>
              </a:buClr>
              <a:buSzPts val="2000"/>
              <a:buNone/>
            </a:pPr>
            <a:r>
              <a:rPr lang="en-US" sz="2700">
                <a:solidFill>
                  <a:schemeClr val="lt1"/>
                </a:solidFill>
                <a:latin typeface="Montserrat"/>
                <a:ea typeface="Montserrat"/>
                <a:cs typeface="Montserrat"/>
                <a:sym typeface="Montserrat"/>
              </a:rPr>
              <a:t>from</a:t>
            </a:r>
            <a:endParaRPr sz="2700">
              <a:solidFill>
                <a:schemeClr val="lt1"/>
              </a:solidFill>
              <a:latin typeface="Montserrat"/>
              <a:ea typeface="Montserrat"/>
              <a:cs typeface="Montserrat"/>
              <a:sym typeface="Montserrat"/>
            </a:endParaRPr>
          </a:p>
        </p:txBody>
      </p:sp>
      <p:sp>
        <p:nvSpPr>
          <p:cNvPr id="216" name="Google Shape;216;p27"/>
          <p:cNvSpPr txBox="1">
            <a:spLocks noGrp="1"/>
          </p:cNvSpPr>
          <p:nvPr>
            <p:ph type="subTitle" idx="4294967295"/>
          </p:nvPr>
        </p:nvSpPr>
        <p:spPr>
          <a:xfrm>
            <a:off x="9346941" y="3521817"/>
            <a:ext cx="1270500" cy="36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AEABAB"/>
              </a:buClr>
              <a:buSzPts val="2000"/>
              <a:buNone/>
            </a:pPr>
            <a:r>
              <a:rPr lang="en-US" sz="2700">
                <a:solidFill>
                  <a:schemeClr val="lt1"/>
                </a:solidFill>
                <a:latin typeface="Montserrat"/>
                <a:ea typeface="Montserrat"/>
                <a:cs typeface="Montserrat"/>
                <a:sym typeface="Montserrat"/>
              </a:rPr>
              <a:t>to</a:t>
            </a:r>
            <a:endParaRPr sz="2700">
              <a:solidFill>
                <a:schemeClr val="lt1"/>
              </a:solidFill>
              <a:latin typeface="Montserrat"/>
              <a:ea typeface="Montserrat"/>
              <a:cs typeface="Montserrat"/>
              <a:sym typeface="Montserrat"/>
            </a:endParaRPr>
          </a:p>
        </p:txBody>
      </p:sp>
      <p:sp>
        <p:nvSpPr>
          <p:cNvPr id="217" name="Google Shape;217;p27"/>
          <p:cNvSpPr txBox="1">
            <a:spLocks noGrp="1"/>
          </p:cNvSpPr>
          <p:nvPr>
            <p:ph type="title"/>
          </p:nvPr>
        </p:nvSpPr>
        <p:spPr>
          <a:xfrm>
            <a:off x="3135875" y="5342350"/>
            <a:ext cx="7265100" cy="1014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Arial"/>
              <a:buNone/>
            </a:pPr>
            <a:r>
              <a:rPr lang="en-US" b="0">
                <a:solidFill>
                  <a:srgbClr val="595959"/>
                </a:solidFill>
                <a:latin typeface="Montserrat Light"/>
                <a:ea typeface="Montserrat Light"/>
                <a:cs typeface="Montserrat Light"/>
                <a:sym typeface="Montserrat Light"/>
              </a:rPr>
              <a:t>A Verb Brand Status</a:t>
            </a:r>
            <a:endParaRPr b="0">
              <a:solidFill>
                <a:srgbClr val="595959"/>
              </a:solidFill>
              <a:latin typeface="Montserrat Light"/>
              <a:ea typeface="Montserrat Light"/>
              <a:cs typeface="Montserrat Light"/>
              <a:sym typeface="Montserrat Light"/>
            </a:endParaRPr>
          </a:p>
        </p:txBody>
      </p:sp>
      <p:sp>
        <p:nvSpPr>
          <p:cNvPr id="218" name="Google Shape;218;p27"/>
          <p:cNvSpPr/>
          <p:nvPr/>
        </p:nvSpPr>
        <p:spPr>
          <a:xfrm>
            <a:off x="0" y="0"/>
            <a:ext cx="1416000" cy="186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219" name="Google Shape;219;p27"/>
          <p:cNvPicPr preferRelativeResize="0"/>
          <p:nvPr/>
        </p:nvPicPr>
        <p:blipFill rotWithShape="1">
          <a:blip r:embed="rId4">
            <a:alphaModFix/>
          </a:blip>
          <a:srcRect l="12914" t="12973" r="13873" b="12973"/>
          <a:stretch/>
        </p:blipFill>
        <p:spPr>
          <a:xfrm>
            <a:off x="775550" y="359488"/>
            <a:ext cx="1687075" cy="186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p:nvPr/>
        </p:nvSpPr>
        <p:spPr>
          <a:xfrm>
            <a:off x="5226215" y="1580203"/>
            <a:ext cx="1696800" cy="2277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Affordable</a:t>
            </a:r>
            <a:endParaRPr>
              <a:solidFill>
                <a:srgbClr val="7F7F7F"/>
              </a:solidFill>
              <a:latin typeface="Montserrat Medium"/>
              <a:ea typeface="Montserrat Medium"/>
              <a:cs typeface="Montserrat Medium"/>
              <a:sym typeface="Montserrat Medium"/>
            </a:endParaRPr>
          </a:p>
        </p:txBody>
      </p:sp>
      <p:sp>
        <p:nvSpPr>
          <p:cNvPr id="225" name="Google Shape;225;p28"/>
          <p:cNvSpPr txBox="1"/>
          <p:nvPr/>
        </p:nvSpPr>
        <p:spPr>
          <a:xfrm>
            <a:off x="5428114" y="6048490"/>
            <a:ext cx="1293000" cy="2277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Expensive</a:t>
            </a:r>
            <a:endParaRPr>
              <a:solidFill>
                <a:srgbClr val="7F7F7F"/>
              </a:solidFill>
              <a:latin typeface="Montserrat Medium"/>
              <a:ea typeface="Montserrat Medium"/>
              <a:cs typeface="Montserrat Medium"/>
              <a:sym typeface="Montserrat Medium"/>
            </a:endParaRPr>
          </a:p>
        </p:txBody>
      </p:sp>
      <p:sp>
        <p:nvSpPr>
          <p:cNvPr id="226" name="Google Shape;226;p28"/>
          <p:cNvSpPr txBox="1"/>
          <p:nvPr/>
        </p:nvSpPr>
        <p:spPr>
          <a:xfrm>
            <a:off x="10197751" y="3634475"/>
            <a:ext cx="1169400" cy="4431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Online </a:t>
            </a:r>
            <a:endParaRPr>
              <a:solidFill>
                <a:srgbClr val="7F7F7F"/>
              </a:solidFill>
              <a:latin typeface="Montserrat Medium"/>
              <a:ea typeface="Montserrat Medium"/>
              <a:cs typeface="Montserrat Medium"/>
              <a:sym typeface="Montserrat Medium"/>
            </a:endParaRPr>
          </a:p>
          <a:p>
            <a:pPr marL="12700" marR="0" lvl="0" indent="0" algn="l"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Transaction</a:t>
            </a:r>
            <a:endParaRPr>
              <a:solidFill>
                <a:srgbClr val="7F7F7F"/>
              </a:solidFill>
              <a:latin typeface="Montserrat Medium"/>
              <a:ea typeface="Montserrat Medium"/>
              <a:cs typeface="Montserrat Medium"/>
              <a:sym typeface="Montserrat Medium"/>
            </a:endParaRPr>
          </a:p>
        </p:txBody>
      </p:sp>
      <p:sp>
        <p:nvSpPr>
          <p:cNvPr id="227" name="Google Shape;227;p28"/>
          <p:cNvSpPr txBox="1"/>
          <p:nvPr/>
        </p:nvSpPr>
        <p:spPr>
          <a:xfrm>
            <a:off x="695705" y="3634475"/>
            <a:ext cx="1255800" cy="443100"/>
          </a:xfrm>
          <a:prstGeom prst="rect">
            <a:avLst/>
          </a:prstGeom>
          <a:noFill/>
          <a:ln>
            <a:noFill/>
          </a:ln>
        </p:spPr>
        <p:txBody>
          <a:bodyPr spcFirstLastPara="1" wrap="square" lIns="0" tIns="12050" rIns="0" bIns="0" anchor="t" anchorCtr="0">
            <a:spAutoFit/>
          </a:bodyPr>
          <a:lstStyle/>
          <a:p>
            <a:pPr marL="12700" marR="0" lvl="0" indent="0" algn="r"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Offline </a:t>
            </a:r>
            <a:endParaRPr>
              <a:solidFill>
                <a:srgbClr val="7F7F7F"/>
              </a:solidFill>
              <a:latin typeface="Montserrat Medium"/>
              <a:ea typeface="Montserrat Medium"/>
              <a:cs typeface="Montserrat Medium"/>
              <a:sym typeface="Montserrat Medium"/>
            </a:endParaRPr>
          </a:p>
          <a:p>
            <a:pPr marL="12700" marR="0" lvl="0" indent="0" algn="r" rtl="0">
              <a:lnSpc>
                <a:spcPct val="100000"/>
              </a:lnSpc>
              <a:spcBef>
                <a:spcPts val="0"/>
              </a:spcBef>
              <a:spcAft>
                <a:spcPts val="0"/>
              </a:spcAft>
              <a:buNone/>
            </a:pPr>
            <a:r>
              <a:rPr lang="en-US">
                <a:solidFill>
                  <a:srgbClr val="7F7F7F"/>
                </a:solidFill>
                <a:latin typeface="Montserrat Medium"/>
                <a:ea typeface="Montserrat Medium"/>
                <a:cs typeface="Montserrat Medium"/>
                <a:sym typeface="Montserrat Medium"/>
              </a:rPr>
              <a:t>Transaction</a:t>
            </a:r>
            <a:endParaRPr>
              <a:solidFill>
                <a:srgbClr val="7F7F7F"/>
              </a:solidFill>
              <a:latin typeface="Montserrat Medium"/>
              <a:ea typeface="Montserrat Medium"/>
              <a:cs typeface="Montserrat Medium"/>
              <a:sym typeface="Montserrat Medium"/>
            </a:endParaRPr>
          </a:p>
        </p:txBody>
      </p:sp>
      <p:grpSp>
        <p:nvGrpSpPr>
          <p:cNvPr id="228" name="Google Shape;228;p28"/>
          <p:cNvGrpSpPr/>
          <p:nvPr/>
        </p:nvGrpSpPr>
        <p:grpSpPr>
          <a:xfrm>
            <a:off x="2924513" y="1911903"/>
            <a:ext cx="2117853" cy="1394211"/>
            <a:chOff x="3818490" y="1310204"/>
            <a:chExt cx="2315100" cy="1524061"/>
          </a:xfrm>
        </p:grpSpPr>
        <p:sp>
          <p:nvSpPr>
            <p:cNvPr id="229" name="Google Shape;229;p28"/>
            <p:cNvSpPr/>
            <p:nvPr/>
          </p:nvSpPr>
          <p:spPr>
            <a:xfrm>
              <a:off x="4284072" y="1936568"/>
              <a:ext cx="1383900" cy="397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28"/>
            <p:cNvSpPr/>
            <p:nvPr/>
          </p:nvSpPr>
          <p:spPr>
            <a:xfrm>
              <a:off x="4531722" y="1310204"/>
              <a:ext cx="888600" cy="560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1" name="Google Shape;231;p28"/>
            <p:cNvSpPr/>
            <p:nvPr/>
          </p:nvSpPr>
          <p:spPr>
            <a:xfrm>
              <a:off x="3818490" y="2399865"/>
              <a:ext cx="2315100" cy="434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2" name="Google Shape;232;p28"/>
          <p:cNvGrpSpPr/>
          <p:nvPr/>
        </p:nvGrpSpPr>
        <p:grpSpPr>
          <a:xfrm>
            <a:off x="3355557" y="4553195"/>
            <a:ext cx="1255800" cy="960077"/>
            <a:chOff x="3818490" y="4490792"/>
            <a:chExt cx="1255800" cy="960077"/>
          </a:xfrm>
        </p:grpSpPr>
        <p:sp>
          <p:nvSpPr>
            <p:cNvPr id="233" name="Google Shape;233;p28"/>
            <p:cNvSpPr/>
            <p:nvPr/>
          </p:nvSpPr>
          <p:spPr>
            <a:xfrm>
              <a:off x="3818490" y="4490792"/>
              <a:ext cx="1255800" cy="4299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28"/>
            <p:cNvSpPr/>
            <p:nvPr/>
          </p:nvSpPr>
          <p:spPr>
            <a:xfrm>
              <a:off x="3818490" y="5016469"/>
              <a:ext cx="1221900" cy="4344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5" name="Google Shape;235;p28"/>
          <p:cNvSpPr/>
          <p:nvPr/>
        </p:nvSpPr>
        <p:spPr>
          <a:xfrm>
            <a:off x="7646270" y="4851480"/>
            <a:ext cx="1729800" cy="4617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28"/>
          <p:cNvSpPr/>
          <p:nvPr/>
        </p:nvSpPr>
        <p:spPr>
          <a:xfrm>
            <a:off x="2952207" y="238923"/>
            <a:ext cx="62877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4400" b="1">
              <a:solidFill>
                <a:schemeClr val="accent1"/>
              </a:solidFill>
              <a:latin typeface="Arial"/>
              <a:ea typeface="Arial"/>
              <a:cs typeface="Arial"/>
              <a:sym typeface="Arial"/>
            </a:endParaRPr>
          </a:p>
        </p:txBody>
      </p:sp>
      <p:sp>
        <p:nvSpPr>
          <p:cNvPr id="237" name="Google Shape;237;p28"/>
          <p:cNvSpPr txBox="1">
            <a:spLocks noGrp="1"/>
          </p:cNvSpPr>
          <p:nvPr>
            <p:ph type="title"/>
          </p:nvPr>
        </p:nvSpPr>
        <p:spPr>
          <a:xfrm>
            <a:off x="1266123" y="546425"/>
            <a:ext cx="7451400" cy="74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800"/>
              <a:buFont typeface="Arial"/>
              <a:buNone/>
            </a:pPr>
            <a:r>
              <a:rPr lang="en-US" b="0">
                <a:latin typeface="Montserrat Light"/>
                <a:ea typeface="Montserrat Light"/>
                <a:cs typeface="Montserrat Light"/>
                <a:sym typeface="Montserrat Light"/>
              </a:rPr>
              <a:t>Competition</a:t>
            </a:r>
            <a:endParaRPr b="0">
              <a:latin typeface="Montserrat Light"/>
              <a:ea typeface="Montserrat Light"/>
              <a:cs typeface="Montserrat Light"/>
              <a:sym typeface="Montserrat Light"/>
            </a:endParaRPr>
          </a:p>
        </p:txBody>
      </p:sp>
      <p:cxnSp>
        <p:nvCxnSpPr>
          <p:cNvPr id="238" name="Google Shape;238;p28"/>
          <p:cNvCxnSpPr/>
          <p:nvPr/>
        </p:nvCxnSpPr>
        <p:spPr>
          <a:xfrm flipH="1">
            <a:off x="6078601" y="1975643"/>
            <a:ext cx="17400" cy="3905100"/>
          </a:xfrm>
          <a:prstGeom prst="straightConnector1">
            <a:avLst/>
          </a:prstGeom>
          <a:noFill/>
          <a:ln w="15875" cap="flat" cmpd="sng">
            <a:solidFill>
              <a:srgbClr val="A5A5A5"/>
            </a:solidFill>
            <a:prstDash val="solid"/>
            <a:miter lim="800000"/>
            <a:headEnd type="oval" w="med" len="med"/>
            <a:tailEnd type="oval" w="med" len="med"/>
          </a:ln>
        </p:spPr>
      </p:cxnSp>
      <p:cxnSp>
        <p:nvCxnSpPr>
          <p:cNvPr id="239" name="Google Shape;239;p28"/>
          <p:cNvCxnSpPr/>
          <p:nvPr/>
        </p:nvCxnSpPr>
        <p:spPr>
          <a:xfrm>
            <a:off x="2222785" y="3856014"/>
            <a:ext cx="7703700" cy="0"/>
          </a:xfrm>
          <a:prstGeom prst="straightConnector1">
            <a:avLst/>
          </a:prstGeom>
          <a:noFill/>
          <a:ln w="15875" cap="flat" cmpd="sng">
            <a:solidFill>
              <a:srgbClr val="A5A5A5"/>
            </a:solidFill>
            <a:prstDash val="solid"/>
            <a:miter lim="800000"/>
            <a:headEnd type="oval" w="med" len="med"/>
            <a:tailEnd type="oval" w="med" len="med"/>
          </a:ln>
        </p:spPr>
      </p:cxnSp>
      <p:pic>
        <p:nvPicPr>
          <p:cNvPr id="240" name="Google Shape;240;p28"/>
          <p:cNvPicPr preferRelativeResize="0"/>
          <p:nvPr/>
        </p:nvPicPr>
        <p:blipFill rotWithShape="1">
          <a:blip r:embed="rId9">
            <a:alphaModFix/>
          </a:blip>
          <a:srcRect l="12914" t="12973" r="13873" b="12973"/>
          <a:stretch/>
        </p:blipFill>
        <p:spPr>
          <a:xfrm>
            <a:off x="7973388" y="2267525"/>
            <a:ext cx="661342" cy="731264"/>
          </a:xfrm>
          <a:prstGeom prst="rect">
            <a:avLst/>
          </a:prstGeom>
          <a:noFill/>
          <a:ln>
            <a:noFill/>
          </a:ln>
        </p:spPr>
      </p:pic>
      <p:sp>
        <p:nvSpPr>
          <p:cNvPr id="241" name="Google Shape;241;p28"/>
          <p:cNvSpPr txBox="1">
            <a:spLocks noGrp="1"/>
          </p:cNvSpPr>
          <p:nvPr>
            <p:ph type="title"/>
          </p:nvPr>
        </p:nvSpPr>
        <p:spPr>
          <a:xfrm>
            <a:off x="8782225" y="2378163"/>
            <a:ext cx="1994700" cy="46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800"/>
              <a:buFont typeface="Arial"/>
              <a:buNone/>
            </a:pPr>
            <a:r>
              <a:rPr lang="en-US" sz="1800" b="0">
                <a:latin typeface="Montserrat Light"/>
                <a:ea typeface="Montserrat Light"/>
                <a:cs typeface="Montserrat Light"/>
                <a:sym typeface="Montserrat Light"/>
              </a:rPr>
              <a:t>Winner-take-all</a:t>
            </a:r>
            <a:endParaRPr sz="1800" b="0">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p:nvPr/>
        </p:nvSpPr>
        <p:spPr>
          <a:xfrm rot="5400000">
            <a:off x="-107850" y="1762050"/>
            <a:ext cx="3549300" cy="3333900"/>
          </a:xfrm>
          <a:prstGeom prst="round2SameRect">
            <a:avLst>
              <a:gd name="adj1" fmla="val 49038"/>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29"/>
          <p:cNvSpPr/>
          <p:nvPr/>
        </p:nvSpPr>
        <p:spPr>
          <a:xfrm>
            <a:off x="297750" y="2646900"/>
            <a:ext cx="2961600" cy="156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Airbnb</a:t>
            </a:r>
            <a:endParaRPr sz="36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Superhosts</a:t>
            </a:r>
            <a:endParaRPr sz="36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2400">
                <a:solidFill>
                  <a:schemeClr val="lt1"/>
                </a:solidFill>
                <a:latin typeface="Montserrat SemiBold"/>
                <a:ea typeface="Montserrat SemiBold"/>
                <a:cs typeface="Montserrat SemiBold"/>
                <a:sym typeface="Montserrat SemiBold"/>
              </a:rPr>
              <a:t>Chicago</a:t>
            </a:r>
            <a:endParaRPr sz="2400">
              <a:solidFill>
                <a:schemeClr val="lt1"/>
              </a:solidFill>
              <a:latin typeface="Montserrat SemiBold"/>
              <a:ea typeface="Montserrat SemiBold"/>
              <a:cs typeface="Montserrat SemiBold"/>
              <a:sym typeface="Montserrat SemiBold"/>
            </a:endParaRPr>
          </a:p>
          <a:p>
            <a:pPr marL="0" marR="0" lvl="0" indent="0" algn="l" rtl="0">
              <a:spcBef>
                <a:spcPts val="0"/>
              </a:spcBef>
              <a:spcAft>
                <a:spcPts val="0"/>
              </a:spcAft>
              <a:buNone/>
            </a:pPr>
            <a:endParaRPr sz="3600">
              <a:solidFill>
                <a:schemeClr val="lt1"/>
              </a:solidFill>
              <a:latin typeface="Montserrat Light"/>
              <a:ea typeface="Montserrat Light"/>
              <a:cs typeface="Montserrat Light"/>
              <a:sym typeface="Montserrat Light"/>
            </a:endParaRPr>
          </a:p>
        </p:txBody>
      </p:sp>
      <p:sp>
        <p:nvSpPr>
          <p:cNvPr id="248" name="Google Shape;248;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49" name="Google Shape;249;p29"/>
          <p:cNvSpPr/>
          <p:nvPr/>
        </p:nvSpPr>
        <p:spPr>
          <a:xfrm>
            <a:off x="3929050" y="1309575"/>
            <a:ext cx="2604600" cy="156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a:solidFill>
                  <a:schemeClr val="accent1"/>
                </a:solidFill>
                <a:latin typeface="Montserrat"/>
                <a:ea typeface="Montserrat"/>
                <a:cs typeface="Montserrat"/>
                <a:sym typeface="Montserrat"/>
              </a:rPr>
              <a:t>10k+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1"/>
                </a:solidFill>
                <a:latin typeface="Montserrat"/>
                <a:ea typeface="Montserrat"/>
                <a:cs typeface="Montserrat"/>
                <a:sym typeface="Montserrat"/>
              </a:rPr>
              <a:t>superhosts</a:t>
            </a:r>
            <a:endParaRPr sz="18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1"/>
                </a:solidFill>
                <a:latin typeface="Montserrat"/>
                <a:ea typeface="Montserrat"/>
                <a:cs typeface="Montserrat"/>
                <a:sym typeface="Montserrat"/>
              </a:rPr>
              <a:t>as of 2018</a:t>
            </a:r>
            <a:endParaRPr sz="1800">
              <a:solidFill>
                <a:schemeClr val="accent1"/>
              </a:solidFill>
              <a:latin typeface="Montserrat"/>
              <a:ea typeface="Montserrat"/>
              <a:cs typeface="Montserrat"/>
              <a:sym typeface="Montserrat"/>
            </a:endParaRPr>
          </a:p>
        </p:txBody>
      </p:sp>
      <p:sp>
        <p:nvSpPr>
          <p:cNvPr id="250" name="Google Shape;250;p29"/>
          <p:cNvSpPr/>
          <p:nvPr/>
        </p:nvSpPr>
        <p:spPr>
          <a:xfrm>
            <a:off x="7128950" y="0"/>
            <a:ext cx="50631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29"/>
          <p:cNvSpPr/>
          <p:nvPr/>
        </p:nvSpPr>
        <p:spPr>
          <a:xfrm>
            <a:off x="7571225" y="534375"/>
            <a:ext cx="4119000" cy="775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accent5"/>
                </a:solidFill>
                <a:latin typeface="Montserrat Light"/>
                <a:ea typeface="Montserrat Light"/>
                <a:cs typeface="Montserrat Light"/>
                <a:sym typeface="Montserrat Light"/>
              </a:rPr>
              <a:t>Who are they?</a:t>
            </a:r>
            <a:endParaRPr sz="3600">
              <a:solidFill>
                <a:schemeClr val="accent5"/>
              </a:solidFill>
              <a:latin typeface="Montserrat Light"/>
              <a:ea typeface="Montserrat Light"/>
              <a:cs typeface="Montserrat Light"/>
              <a:sym typeface="Montserrat Light"/>
            </a:endParaRPr>
          </a:p>
          <a:p>
            <a:pPr marL="0" marR="0" lvl="0" indent="0" algn="l" rtl="0">
              <a:spcBef>
                <a:spcPts val="0"/>
              </a:spcBef>
              <a:spcAft>
                <a:spcPts val="0"/>
              </a:spcAft>
              <a:buNone/>
            </a:pPr>
            <a:endParaRPr sz="3600">
              <a:solidFill>
                <a:schemeClr val="lt1"/>
              </a:solidFill>
              <a:latin typeface="Montserrat Light"/>
              <a:ea typeface="Montserrat Light"/>
              <a:cs typeface="Montserrat Light"/>
              <a:sym typeface="Montserrat Light"/>
            </a:endParaRPr>
          </a:p>
        </p:txBody>
      </p:sp>
      <p:sp>
        <p:nvSpPr>
          <p:cNvPr id="252" name="Google Shape;252;p29"/>
          <p:cNvSpPr/>
          <p:nvPr/>
        </p:nvSpPr>
        <p:spPr>
          <a:xfrm>
            <a:off x="7571225" y="1412125"/>
            <a:ext cx="3910800" cy="864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a:solidFill>
                  <a:srgbClr val="757070"/>
                </a:solidFill>
                <a:latin typeface="Montserrat"/>
                <a:ea typeface="Montserrat"/>
                <a:cs typeface="Montserrat"/>
                <a:sym typeface="Montserrat"/>
              </a:rPr>
              <a:t>Top-rated, most experienced hosts on Airbnb, committed to providing you with outstanding hospitality</a:t>
            </a:r>
            <a:endParaRPr sz="1600">
              <a:latin typeface="Montserrat"/>
              <a:ea typeface="Montserrat"/>
              <a:cs typeface="Montserrat"/>
              <a:sym typeface="Montserrat"/>
            </a:endParaRPr>
          </a:p>
          <a:p>
            <a:pPr marL="0" marR="0" lvl="0" indent="0" algn="l" rtl="0">
              <a:spcBef>
                <a:spcPts val="0"/>
              </a:spcBef>
              <a:spcAft>
                <a:spcPts val="0"/>
              </a:spcAft>
              <a:buNone/>
            </a:pPr>
            <a:endParaRPr sz="1600">
              <a:solidFill>
                <a:srgbClr val="757070"/>
              </a:solidFill>
              <a:latin typeface="Montserrat"/>
              <a:ea typeface="Montserrat"/>
              <a:cs typeface="Montserrat"/>
              <a:sym typeface="Montserrat"/>
            </a:endParaRPr>
          </a:p>
        </p:txBody>
      </p:sp>
      <p:sp>
        <p:nvSpPr>
          <p:cNvPr id="253" name="Google Shape;253;p29"/>
          <p:cNvSpPr/>
          <p:nvPr/>
        </p:nvSpPr>
        <p:spPr>
          <a:xfrm>
            <a:off x="7571225" y="2677450"/>
            <a:ext cx="2846700" cy="122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accent5"/>
                </a:solidFill>
                <a:latin typeface="Montserrat Light"/>
                <a:ea typeface="Montserrat Light"/>
                <a:cs typeface="Montserrat Light"/>
                <a:sym typeface="Montserrat Light"/>
              </a:rPr>
              <a:t>Superhost</a:t>
            </a:r>
            <a:endParaRPr sz="3600">
              <a:solidFill>
                <a:schemeClr val="accent5"/>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3600">
                <a:solidFill>
                  <a:schemeClr val="accent5"/>
                </a:solidFill>
                <a:latin typeface="Montserrat Light"/>
                <a:ea typeface="Montserrat Light"/>
                <a:cs typeface="Montserrat Light"/>
                <a:sym typeface="Montserrat Light"/>
              </a:rPr>
              <a:t>Criteria </a:t>
            </a:r>
            <a:endParaRPr sz="3600">
              <a:solidFill>
                <a:schemeClr val="lt1"/>
              </a:solidFill>
              <a:latin typeface="Montserrat Light"/>
              <a:ea typeface="Montserrat Light"/>
              <a:cs typeface="Montserrat Light"/>
              <a:sym typeface="Montserrat Light"/>
            </a:endParaRPr>
          </a:p>
        </p:txBody>
      </p:sp>
      <p:sp>
        <p:nvSpPr>
          <p:cNvPr id="254" name="Google Shape;254;p29"/>
          <p:cNvSpPr/>
          <p:nvPr/>
        </p:nvSpPr>
        <p:spPr>
          <a:xfrm>
            <a:off x="7876025" y="3903250"/>
            <a:ext cx="1135800" cy="122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10+</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stays</a:t>
            </a:r>
            <a:endParaRPr sz="1600">
              <a:solidFill>
                <a:schemeClr val="accent1"/>
              </a:solidFill>
              <a:latin typeface="Montserrat"/>
              <a:ea typeface="Montserrat"/>
              <a:cs typeface="Montserrat"/>
              <a:sym typeface="Montserrat"/>
            </a:endParaRPr>
          </a:p>
        </p:txBody>
      </p:sp>
      <p:sp>
        <p:nvSpPr>
          <p:cNvPr id="255" name="Google Shape;255;p29"/>
          <p:cNvSpPr/>
          <p:nvPr/>
        </p:nvSpPr>
        <p:spPr>
          <a:xfrm>
            <a:off x="9719700" y="3903250"/>
            <a:ext cx="1634100" cy="122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4.8+</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overall rating</a:t>
            </a:r>
            <a:endParaRPr sz="1600">
              <a:solidFill>
                <a:schemeClr val="accent1"/>
              </a:solidFill>
              <a:latin typeface="Montserrat"/>
              <a:ea typeface="Montserrat"/>
              <a:cs typeface="Montserrat"/>
              <a:sym typeface="Montserrat"/>
            </a:endParaRPr>
          </a:p>
        </p:txBody>
      </p:sp>
      <p:sp>
        <p:nvSpPr>
          <p:cNvPr id="256" name="Google Shape;256;p29"/>
          <p:cNvSpPr/>
          <p:nvPr/>
        </p:nvSpPr>
        <p:spPr>
          <a:xfrm>
            <a:off x="7543225" y="5129050"/>
            <a:ext cx="1700700" cy="150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&lt;1%</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cancellation rate</a:t>
            </a:r>
            <a:endParaRPr sz="1600">
              <a:solidFill>
                <a:schemeClr val="accent1"/>
              </a:solidFill>
              <a:latin typeface="Montserrat"/>
              <a:ea typeface="Montserrat"/>
              <a:cs typeface="Montserrat"/>
              <a:sym typeface="Montserrat"/>
            </a:endParaRPr>
          </a:p>
        </p:txBody>
      </p:sp>
      <p:sp>
        <p:nvSpPr>
          <p:cNvPr id="257" name="Google Shape;257;p29"/>
          <p:cNvSpPr/>
          <p:nvPr/>
        </p:nvSpPr>
        <p:spPr>
          <a:xfrm>
            <a:off x="9719700" y="5056625"/>
            <a:ext cx="1634100" cy="122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accent1"/>
                </a:solidFill>
                <a:latin typeface="Montserrat"/>
                <a:ea typeface="Montserrat"/>
                <a:cs typeface="Montserrat"/>
                <a:sym typeface="Montserrat"/>
              </a:rPr>
              <a:t>90%</a:t>
            </a:r>
            <a:r>
              <a:rPr lang="en-US" sz="6000">
                <a:solidFill>
                  <a:schemeClr val="accent1"/>
                </a:solidFill>
                <a:latin typeface="Montserrat"/>
                <a:ea typeface="Montserrat"/>
                <a:cs typeface="Montserrat"/>
                <a:sym typeface="Montserrat"/>
              </a:rPr>
              <a:t>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response rate</a:t>
            </a:r>
            <a:endParaRPr sz="1600">
              <a:solidFill>
                <a:schemeClr val="accent1"/>
              </a:solidFill>
              <a:latin typeface="Montserrat"/>
              <a:ea typeface="Montserrat"/>
              <a:cs typeface="Montserrat"/>
              <a:sym typeface="Montserrat"/>
            </a:endParaRPr>
          </a:p>
        </p:txBody>
      </p:sp>
      <p:sp>
        <p:nvSpPr>
          <p:cNvPr id="258" name="Google Shape;258;p29"/>
          <p:cNvSpPr/>
          <p:nvPr/>
        </p:nvSpPr>
        <p:spPr>
          <a:xfrm>
            <a:off x="3713338" y="4116500"/>
            <a:ext cx="2961600" cy="156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a:solidFill>
                  <a:schemeClr val="accent1"/>
                </a:solidFill>
                <a:latin typeface="Montserrat"/>
                <a:ea typeface="Montserrat"/>
                <a:cs typeface="Montserrat"/>
                <a:sym typeface="Montserrat"/>
              </a:rPr>
              <a:t>97.2 </a:t>
            </a:r>
            <a:endParaRPr sz="60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1"/>
                </a:solidFill>
                <a:latin typeface="Montserrat"/>
                <a:ea typeface="Montserrat"/>
                <a:cs typeface="Montserrat"/>
                <a:sym typeface="Montserrat"/>
              </a:rPr>
              <a:t>property rating</a:t>
            </a:r>
            <a:endParaRPr sz="1800">
              <a:solidFill>
                <a:schemeClr val="accent1"/>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accent1"/>
                </a:solidFill>
                <a:latin typeface="Montserrat"/>
                <a:ea typeface="Montserrat"/>
                <a:cs typeface="Montserrat"/>
                <a:sym typeface="Montserrat"/>
              </a:rPr>
              <a:t>as of 2018</a:t>
            </a:r>
            <a:endParaRPr sz="1800">
              <a:solidFill>
                <a:schemeClr val="accen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p:nvPr/>
        </p:nvSpPr>
        <p:spPr>
          <a:xfrm>
            <a:off x="282825" y="2646900"/>
            <a:ext cx="2961600" cy="156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Host</a:t>
            </a:r>
            <a:endParaRPr sz="36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vs</a:t>
            </a:r>
            <a:endParaRPr sz="36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Superhost</a:t>
            </a:r>
            <a:endParaRPr sz="36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endParaRPr sz="3600">
              <a:solidFill>
                <a:schemeClr val="lt1"/>
              </a:solidFill>
              <a:latin typeface="Montserrat Light"/>
              <a:ea typeface="Montserrat Light"/>
              <a:cs typeface="Montserrat Light"/>
              <a:sym typeface="Montserrat Light"/>
            </a:endParaRPr>
          </a:p>
        </p:txBody>
      </p:sp>
      <p:pic>
        <p:nvPicPr>
          <p:cNvPr id="264" name="Google Shape;264;p30"/>
          <p:cNvPicPr preferRelativeResize="0"/>
          <p:nvPr/>
        </p:nvPicPr>
        <p:blipFill>
          <a:blip r:embed="rId3">
            <a:alphaModFix/>
          </a:blip>
          <a:stretch>
            <a:fillRect/>
          </a:stretch>
        </p:blipFill>
        <p:spPr>
          <a:xfrm>
            <a:off x="2053825" y="1945725"/>
            <a:ext cx="9525223" cy="2095775"/>
          </a:xfrm>
          <a:prstGeom prst="rect">
            <a:avLst/>
          </a:prstGeom>
          <a:noFill/>
          <a:ln>
            <a:noFill/>
          </a:ln>
        </p:spPr>
      </p:pic>
      <p:sp>
        <p:nvSpPr>
          <p:cNvPr id="265" name="Google Shape;265;p30"/>
          <p:cNvSpPr/>
          <p:nvPr/>
        </p:nvSpPr>
        <p:spPr>
          <a:xfrm>
            <a:off x="1282950" y="678675"/>
            <a:ext cx="6020400" cy="58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accent1"/>
                </a:solidFill>
                <a:latin typeface="Montserrat Light"/>
                <a:ea typeface="Montserrat Light"/>
                <a:cs typeface="Montserrat Light"/>
                <a:sym typeface="Montserrat Light"/>
              </a:rPr>
              <a:t>Revenue Comparison</a:t>
            </a:r>
            <a:endParaRPr sz="3600">
              <a:latin typeface="Montserrat Light"/>
              <a:ea typeface="Montserrat Light"/>
              <a:cs typeface="Montserrat Light"/>
              <a:sym typeface="Montserrat Light"/>
            </a:endParaRPr>
          </a:p>
        </p:txBody>
      </p:sp>
      <p:sp>
        <p:nvSpPr>
          <p:cNvPr id="266" name="Google Shape;266;p30"/>
          <p:cNvSpPr/>
          <p:nvPr/>
        </p:nvSpPr>
        <p:spPr>
          <a:xfrm>
            <a:off x="446475" y="2559400"/>
            <a:ext cx="1473300" cy="45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1"/>
                </a:solidFill>
                <a:latin typeface="Montserrat"/>
                <a:ea typeface="Montserrat"/>
                <a:cs typeface="Montserrat"/>
                <a:sym typeface="Montserrat"/>
              </a:rPr>
              <a:t>superhosts</a:t>
            </a:r>
            <a:endParaRPr sz="1800">
              <a:solidFill>
                <a:schemeClr val="accent1"/>
              </a:solidFill>
              <a:latin typeface="Montserrat"/>
              <a:ea typeface="Montserrat"/>
              <a:cs typeface="Montserrat"/>
              <a:sym typeface="Montserrat"/>
            </a:endParaRPr>
          </a:p>
        </p:txBody>
      </p:sp>
      <p:sp>
        <p:nvSpPr>
          <p:cNvPr id="267" name="Google Shape;267;p30"/>
          <p:cNvSpPr/>
          <p:nvPr/>
        </p:nvSpPr>
        <p:spPr>
          <a:xfrm>
            <a:off x="996975" y="3664400"/>
            <a:ext cx="922800" cy="45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1"/>
                </a:solidFill>
                <a:latin typeface="Montserrat"/>
                <a:ea typeface="Montserrat"/>
                <a:cs typeface="Montserrat"/>
                <a:sym typeface="Montserrat"/>
              </a:rPr>
              <a:t>hosts</a:t>
            </a:r>
            <a:endParaRPr sz="1800">
              <a:solidFill>
                <a:schemeClr val="accent1"/>
              </a:solidFill>
              <a:latin typeface="Montserrat"/>
              <a:ea typeface="Montserrat"/>
              <a:cs typeface="Montserrat"/>
              <a:sym typeface="Montserrat"/>
            </a:endParaRPr>
          </a:p>
        </p:txBody>
      </p:sp>
      <p:cxnSp>
        <p:nvCxnSpPr>
          <p:cNvPr id="268" name="Google Shape;268;p30"/>
          <p:cNvCxnSpPr/>
          <p:nvPr/>
        </p:nvCxnSpPr>
        <p:spPr>
          <a:xfrm>
            <a:off x="2497400" y="2985275"/>
            <a:ext cx="0" cy="650400"/>
          </a:xfrm>
          <a:prstGeom prst="straightConnector1">
            <a:avLst/>
          </a:prstGeom>
          <a:noFill/>
          <a:ln w="19050" cap="flat" cmpd="sng">
            <a:solidFill>
              <a:srgbClr val="FF5A5E"/>
            </a:solidFill>
            <a:prstDash val="dash"/>
            <a:round/>
            <a:headEnd type="none" w="med" len="med"/>
            <a:tailEnd type="none" w="med" len="med"/>
          </a:ln>
        </p:spPr>
      </p:cxnSp>
      <p:cxnSp>
        <p:nvCxnSpPr>
          <p:cNvPr id="269" name="Google Shape;269;p30"/>
          <p:cNvCxnSpPr/>
          <p:nvPr/>
        </p:nvCxnSpPr>
        <p:spPr>
          <a:xfrm>
            <a:off x="2485800" y="4193325"/>
            <a:ext cx="0" cy="791400"/>
          </a:xfrm>
          <a:prstGeom prst="straightConnector1">
            <a:avLst/>
          </a:prstGeom>
          <a:noFill/>
          <a:ln w="19050" cap="flat" cmpd="sng">
            <a:solidFill>
              <a:srgbClr val="FF5A5E"/>
            </a:solidFill>
            <a:prstDash val="dash"/>
            <a:round/>
            <a:headEnd type="none" w="med" len="med"/>
            <a:tailEnd type="none" w="med" len="med"/>
          </a:ln>
        </p:spPr>
      </p:cxnSp>
      <p:cxnSp>
        <p:nvCxnSpPr>
          <p:cNvPr id="270" name="Google Shape;270;p30"/>
          <p:cNvCxnSpPr/>
          <p:nvPr/>
        </p:nvCxnSpPr>
        <p:spPr>
          <a:xfrm>
            <a:off x="4450250" y="3741700"/>
            <a:ext cx="0" cy="1218300"/>
          </a:xfrm>
          <a:prstGeom prst="straightConnector1">
            <a:avLst/>
          </a:prstGeom>
          <a:noFill/>
          <a:ln w="19050" cap="flat" cmpd="sng">
            <a:solidFill>
              <a:srgbClr val="FF5A5E"/>
            </a:solidFill>
            <a:prstDash val="dash"/>
            <a:round/>
            <a:headEnd type="none" w="med" len="med"/>
            <a:tailEnd type="none" w="med" len="med"/>
          </a:ln>
        </p:spPr>
      </p:cxnSp>
      <p:cxnSp>
        <p:nvCxnSpPr>
          <p:cNvPr id="271" name="Google Shape;271;p30"/>
          <p:cNvCxnSpPr/>
          <p:nvPr/>
        </p:nvCxnSpPr>
        <p:spPr>
          <a:xfrm flipH="1">
            <a:off x="7294650" y="3588200"/>
            <a:ext cx="8700" cy="1383300"/>
          </a:xfrm>
          <a:prstGeom prst="straightConnector1">
            <a:avLst/>
          </a:prstGeom>
          <a:noFill/>
          <a:ln w="19050" cap="flat" cmpd="sng">
            <a:solidFill>
              <a:srgbClr val="FF5A5E"/>
            </a:solidFill>
            <a:prstDash val="dash"/>
            <a:round/>
            <a:headEnd type="none" w="med" len="med"/>
            <a:tailEnd type="none" w="med" len="med"/>
          </a:ln>
        </p:spPr>
      </p:cxnSp>
      <p:cxnSp>
        <p:nvCxnSpPr>
          <p:cNvPr id="272" name="Google Shape;272;p30"/>
          <p:cNvCxnSpPr/>
          <p:nvPr/>
        </p:nvCxnSpPr>
        <p:spPr>
          <a:xfrm flipH="1">
            <a:off x="8254375" y="3588200"/>
            <a:ext cx="8700" cy="1383300"/>
          </a:xfrm>
          <a:prstGeom prst="straightConnector1">
            <a:avLst/>
          </a:prstGeom>
          <a:noFill/>
          <a:ln w="19050" cap="flat" cmpd="sng">
            <a:solidFill>
              <a:srgbClr val="FF5A5E"/>
            </a:solidFill>
            <a:prstDash val="dash"/>
            <a:round/>
            <a:headEnd type="none" w="med" len="med"/>
            <a:tailEnd type="none" w="med" len="med"/>
          </a:ln>
        </p:spPr>
      </p:cxnSp>
      <p:cxnSp>
        <p:nvCxnSpPr>
          <p:cNvPr id="273" name="Google Shape;273;p30"/>
          <p:cNvCxnSpPr/>
          <p:nvPr/>
        </p:nvCxnSpPr>
        <p:spPr>
          <a:xfrm flipH="1">
            <a:off x="11113275" y="3588200"/>
            <a:ext cx="8700" cy="1383300"/>
          </a:xfrm>
          <a:prstGeom prst="straightConnector1">
            <a:avLst/>
          </a:prstGeom>
          <a:noFill/>
          <a:ln w="19050" cap="flat" cmpd="sng">
            <a:solidFill>
              <a:srgbClr val="FF5A5E"/>
            </a:solidFill>
            <a:prstDash val="dash"/>
            <a:round/>
            <a:headEnd type="none" w="med" len="med"/>
            <a:tailEnd type="none" w="med" len="med"/>
          </a:ln>
        </p:spPr>
      </p:cxnSp>
      <p:cxnSp>
        <p:nvCxnSpPr>
          <p:cNvPr id="274" name="Google Shape;274;p30"/>
          <p:cNvCxnSpPr/>
          <p:nvPr/>
        </p:nvCxnSpPr>
        <p:spPr>
          <a:xfrm flipH="1">
            <a:off x="11104725" y="2559400"/>
            <a:ext cx="12900" cy="490500"/>
          </a:xfrm>
          <a:prstGeom prst="straightConnector1">
            <a:avLst/>
          </a:prstGeom>
          <a:noFill/>
          <a:ln w="19050" cap="flat" cmpd="sng">
            <a:solidFill>
              <a:srgbClr val="FF5A5E"/>
            </a:solidFill>
            <a:prstDash val="dash"/>
            <a:round/>
            <a:headEnd type="none" w="med" len="med"/>
            <a:tailEnd type="none" w="med" len="med"/>
          </a:ln>
        </p:spPr>
      </p:cxnSp>
      <p:sp>
        <p:nvSpPr>
          <p:cNvPr id="275" name="Google Shape;275;p30"/>
          <p:cNvSpPr/>
          <p:nvPr/>
        </p:nvSpPr>
        <p:spPr>
          <a:xfrm>
            <a:off x="1749150" y="5136550"/>
            <a:ext cx="1473300" cy="4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2016 Q3</a:t>
            </a:r>
            <a:endParaRPr sz="1600">
              <a:solidFill>
                <a:schemeClr val="accent1"/>
              </a:solidFill>
              <a:latin typeface="Montserrat"/>
              <a:ea typeface="Montserrat"/>
              <a:cs typeface="Montserrat"/>
              <a:sym typeface="Montserrat"/>
            </a:endParaRPr>
          </a:p>
        </p:txBody>
      </p:sp>
      <p:sp>
        <p:nvSpPr>
          <p:cNvPr id="276" name="Google Shape;276;p30"/>
          <p:cNvSpPr/>
          <p:nvPr/>
        </p:nvSpPr>
        <p:spPr>
          <a:xfrm>
            <a:off x="3713600" y="5136550"/>
            <a:ext cx="1473300" cy="4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2017 Q1</a:t>
            </a:r>
            <a:endParaRPr sz="1600">
              <a:solidFill>
                <a:schemeClr val="accent1"/>
              </a:solidFill>
              <a:latin typeface="Montserrat"/>
              <a:ea typeface="Montserrat"/>
              <a:cs typeface="Montserrat"/>
              <a:sym typeface="Montserrat"/>
            </a:endParaRPr>
          </a:p>
        </p:txBody>
      </p:sp>
      <p:sp>
        <p:nvSpPr>
          <p:cNvPr id="277" name="Google Shape;277;p30"/>
          <p:cNvSpPr/>
          <p:nvPr/>
        </p:nvSpPr>
        <p:spPr>
          <a:xfrm>
            <a:off x="6562350" y="5136550"/>
            <a:ext cx="1473300" cy="4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2017 Q4</a:t>
            </a:r>
            <a:endParaRPr sz="1600">
              <a:solidFill>
                <a:schemeClr val="accent1"/>
              </a:solidFill>
              <a:latin typeface="Montserrat"/>
              <a:ea typeface="Montserrat"/>
              <a:cs typeface="Montserrat"/>
              <a:sym typeface="Montserrat"/>
            </a:endParaRPr>
          </a:p>
        </p:txBody>
      </p:sp>
      <p:sp>
        <p:nvSpPr>
          <p:cNvPr id="278" name="Google Shape;278;p30"/>
          <p:cNvSpPr/>
          <p:nvPr/>
        </p:nvSpPr>
        <p:spPr>
          <a:xfrm>
            <a:off x="7522075" y="5136550"/>
            <a:ext cx="1473300" cy="4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2018 Q1</a:t>
            </a:r>
            <a:endParaRPr sz="1600">
              <a:solidFill>
                <a:schemeClr val="accent1"/>
              </a:solidFill>
              <a:latin typeface="Montserrat"/>
              <a:ea typeface="Montserrat"/>
              <a:cs typeface="Montserrat"/>
              <a:sym typeface="Montserrat"/>
            </a:endParaRPr>
          </a:p>
        </p:txBody>
      </p:sp>
      <p:sp>
        <p:nvSpPr>
          <p:cNvPr id="279" name="Google Shape;279;p30"/>
          <p:cNvSpPr/>
          <p:nvPr/>
        </p:nvSpPr>
        <p:spPr>
          <a:xfrm>
            <a:off x="10380975" y="5136550"/>
            <a:ext cx="1473300" cy="45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accent1"/>
                </a:solidFill>
                <a:latin typeface="Montserrat"/>
                <a:ea typeface="Montserrat"/>
                <a:cs typeface="Montserrat"/>
                <a:sym typeface="Montserrat"/>
              </a:rPr>
              <a:t>2018 Q4</a:t>
            </a:r>
            <a:endParaRPr sz="1600">
              <a:solidFill>
                <a:schemeClr val="accen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p:nvPr/>
        </p:nvSpPr>
        <p:spPr>
          <a:xfrm>
            <a:off x="6284250" y="2368375"/>
            <a:ext cx="4751100" cy="3401100"/>
          </a:xfrm>
          <a:prstGeom prst="roundRect">
            <a:avLst>
              <a:gd name="adj" fmla="val 596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31"/>
          <p:cNvSpPr/>
          <p:nvPr/>
        </p:nvSpPr>
        <p:spPr>
          <a:xfrm>
            <a:off x="593200" y="2368375"/>
            <a:ext cx="4826100" cy="3401100"/>
          </a:xfrm>
          <a:prstGeom prst="roundRect">
            <a:avLst>
              <a:gd name="adj" fmla="val 5963"/>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31"/>
          <p:cNvSpPr txBox="1"/>
          <p:nvPr/>
        </p:nvSpPr>
        <p:spPr>
          <a:xfrm>
            <a:off x="6980262" y="4285560"/>
            <a:ext cx="3359100" cy="813900"/>
          </a:xfrm>
          <a:prstGeom prst="rect">
            <a:avLst/>
          </a:prstGeom>
          <a:noFill/>
          <a:ln>
            <a:noFill/>
          </a:ln>
        </p:spPr>
        <p:txBody>
          <a:bodyPr spcFirstLastPara="1" wrap="square" lIns="0" tIns="13325" rIns="0" bIns="0" anchor="t" anchorCtr="0">
            <a:spAutoFit/>
          </a:bodyPr>
          <a:lstStyle/>
          <a:p>
            <a:pPr marL="12700" marR="5080" lvl="0" indent="-12700" algn="ctr" rtl="0">
              <a:spcBef>
                <a:spcPts val="0"/>
              </a:spcBef>
              <a:spcAft>
                <a:spcPts val="0"/>
              </a:spcAft>
              <a:buNone/>
            </a:pPr>
            <a:r>
              <a:rPr lang="en-US" sz="2600">
                <a:solidFill>
                  <a:schemeClr val="lt1"/>
                </a:solidFill>
                <a:latin typeface="Montserrat"/>
                <a:ea typeface="Montserrat"/>
                <a:cs typeface="Montserrat"/>
                <a:sym typeface="Montserrat"/>
              </a:rPr>
              <a:t>What are</a:t>
            </a:r>
            <a:r>
              <a:rPr lang="en-US" sz="2600">
                <a:solidFill>
                  <a:schemeClr val="lt1"/>
                </a:solidFill>
                <a:latin typeface="Montserrat Medium"/>
                <a:ea typeface="Montserrat Medium"/>
                <a:cs typeface="Montserrat Medium"/>
                <a:sym typeface="Montserrat Medium"/>
              </a:rPr>
              <a:t> </a:t>
            </a:r>
            <a:r>
              <a:rPr lang="en-US" sz="2600">
                <a:solidFill>
                  <a:schemeClr val="lt1"/>
                </a:solidFill>
                <a:latin typeface="Montserrat SemiBold"/>
                <a:ea typeface="Montserrat SemiBold"/>
                <a:cs typeface="Montserrat SemiBold"/>
                <a:sym typeface="Montserrat SemiBold"/>
              </a:rPr>
              <a:t>numbers not</a:t>
            </a:r>
            <a:r>
              <a:rPr lang="en-US" sz="2600">
                <a:solidFill>
                  <a:schemeClr val="lt1"/>
                </a:solidFill>
                <a:latin typeface="Montserrat Medium"/>
                <a:ea typeface="Montserrat Medium"/>
                <a:cs typeface="Montserrat Medium"/>
                <a:sym typeface="Montserrat Medium"/>
              </a:rPr>
              <a:t> </a:t>
            </a:r>
            <a:r>
              <a:rPr lang="en-US" sz="2600">
                <a:solidFill>
                  <a:schemeClr val="lt1"/>
                </a:solidFill>
                <a:latin typeface="Montserrat"/>
                <a:ea typeface="Montserrat"/>
                <a:cs typeface="Montserrat"/>
                <a:sym typeface="Montserrat"/>
              </a:rPr>
              <a:t>telling us</a:t>
            </a:r>
            <a:endParaRPr sz="2600">
              <a:latin typeface="Montserrat"/>
              <a:ea typeface="Montserrat"/>
              <a:cs typeface="Montserrat"/>
              <a:sym typeface="Montserrat"/>
            </a:endParaRPr>
          </a:p>
        </p:txBody>
      </p:sp>
      <p:sp>
        <p:nvSpPr>
          <p:cNvPr id="287" name="Google Shape;287;p31"/>
          <p:cNvSpPr txBox="1"/>
          <p:nvPr/>
        </p:nvSpPr>
        <p:spPr>
          <a:xfrm>
            <a:off x="1326699" y="4262613"/>
            <a:ext cx="3359100" cy="844500"/>
          </a:xfrm>
          <a:prstGeom prst="rect">
            <a:avLst/>
          </a:prstGeom>
          <a:noFill/>
          <a:ln>
            <a:noFill/>
          </a:ln>
        </p:spPr>
        <p:txBody>
          <a:bodyPr spcFirstLastPara="1" wrap="square" lIns="0" tIns="43800" rIns="0" bIns="0" anchor="t" anchorCtr="0">
            <a:spAutoFit/>
          </a:bodyPr>
          <a:lstStyle/>
          <a:p>
            <a:pPr marL="0" marR="5080" lvl="0" indent="12700" algn="ctr" rtl="0">
              <a:spcBef>
                <a:spcPts val="0"/>
              </a:spcBef>
              <a:spcAft>
                <a:spcPts val="0"/>
              </a:spcAft>
              <a:buNone/>
            </a:pPr>
            <a:r>
              <a:rPr lang="en-US" sz="2600">
                <a:solidFill>
                  <a:schemeClr val="lt1"/>
                </a:solidFill>
                <a:latin typeface="Montserrat"/>
                <a:ea typeface="Montserrat"/>
                <a:cs typeface="Montserrat"/>
                <a:sym typeface="Montserrat"/>
              </a:rPr>
              <a:t>What are the </a:t>
            </a:r>
            <a:r>
              <a:rPr lang="en-US" sz="2600">
                <a:solidFill>
                  <a:schemeClr val="lt1"/>
                </a:solidFill>
                <a:latin typeface="Montserrat SemiBold"/>
                <a:ea typeface="Montserrat SemiBold"/>
                <a:cs typeface="Montserrat SemiBold"/>
                <a:sym typeface="Montserrat SemiBold"/>
              </a:rPr>
              <a:t>numbers</a:t>
            </a:r>
            <a:r>
              <a:rPr lang="en-US" sz="2600">
                <a:solidFill>
                  <a:schemeClr val="lt1"/>
                </a:solidFill>
                <a:latin typeface="Nunito"/>
                <a:ea typeface="Nunito"/>
                <a:cs typeface="Nunito"/>
                <a:sym typeface="Nunito"/>
              </a:rPr>
              <a:t> </a:t>
            </a:r>
            <a:r>
              <a:rPr lang="en-US" sz="2600">
                <a:solidFill>
                  <a:schemeClr val="lt1"/>
                </a:solidFill>
                <a:latin typeface="Montserrat"/>
                <a:ea typeface="Montserrat"/>
                <a:cs typeface="Montserrat"/>
                <a:sym typeface="Montserrat"/>
              </a:rPr>
              <a:t>telling us</a:t>
            </a:r>
            <a:endParaRPr sz="2600">
              <a:solidFill>
                <a:schemeClr val="lt1"/>
              </a:solidFill>
              <a:latin typeface="Montserrat"/>
              <a:ea typeface="Montserrat"/>
              <a:cs typeface="Montserrat"/>
              <a:sym typeface="Montserrat"/>
            </a:endParaRPr>
          </a:p>
        </p:txBody>
      </p:sp>
      <p:sp>
        <p:nvSpPr>
          <p:cNvPr id="288" name="Google Shape;288;p31"/>
          <p:cNvSpPr/>
          <p:nvPr/>
        </p:nvSpPr>
        <p:spPr>
          <a:xfrm>
            <a:off x="1283700" y="457250"/>
            <a:ext cx="9624600" cy="100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100">
                <a:solidFill>
                  <a:schemeClr val="accent1"/>
                </a:solidFill>
                <a:latin typeface="Montserrat Light"/>
                <a:ea typeface="Montserrat Light"/>
                <a:cs typeface="Montserrat Light"/>
                <a:sym typeface="Montserrat Light"/>
              </a:rPr>
              <a:t>Let’s begin by breaking our analysis of Airbnb’</a:t>
            </a:r>
            <a:r>
              <a:rPr lang="en-US" sz="3100" b="1">
                <a:solidFill>
                  <a:schemeClr val="accent1"/>
                </a:solidFill>
                <a:latin typeface="Montserrat"/>
                <a:ea typeface="Montserrat"/>
                <a:cs typeface="Montserrat"/>
                <a:sym typeface="Montserrat"/>
              </a:rPr>
              <a:t> superhost program</a:t>
            </a:r>
            <a:r>
              <a:rPr lang="en-US" sz="3100">
                <a:solidFill>
                  <a:schemeClr val="accent1"/>
                </a:solidFill>
                <a:latin typeface="Montserrat Light"/>
                <a:ea typeface="Montserrat Light"/>
                <a:cs typeface="Montserrat Light"/>
                <a:sym typeface="Montserrat Light"/>
              </a:rPr>
              <a:t> into </a:t>
            </a:r>
            <a:r>
              <a:rPr lang="en-US" sz="3100" b="1">
                <a:solidFill>
                  <a:schemeClr val="accent1"/>
                </a:solidFill>
                <a:latin typeface="Montserrat"/>
                <a:ea typeface="Montserrat"/>
                <a:cs typeface="Montserrat"/>
                <a:sym typeface="Montserrat"/>
              </a:rPr>
              <a:t>two parts</a:t>
            </a:r>
            <a:endParaRPr sz="3100" b="1">
              <a:latin typeface="Montserrat"/>
              <a:ea typeface="Montserrat"/>
              <a:cs typeface="Montserrat"/>
              <a:sym typeface="Montserrat"/>
            </a:endParaRPr>
          </a:p>
        </p:txBody>
      </p:sp>
      <p:pic>
        <p:nvPicPr>
          <p:cNvPr id="289" name="Google Shape;289;p31"/>
          <p:cNvPicPr preferRelativeResize="0"/>
          <p:nvPr/>
        </p:nvPicPr>
        <p:blipFill>
          <a:blip r:embed="rId3">
            <a:alphaModFix amt="28000"/>
          </a:blip>
          <a:stretch>
            <a:fillRect/>
          </a:stretch>
        </p:blipFill>
        <p:spPr>
          <a:xfrm>
            <a:off x="2591750" y="3030737"/>
            <a:ext cx="829000" cy="828996"/>
          </a:xfrm>
          <a:prstGeom prst="rect">
            <a:avLst/>
          </a:prstGeom>
          <a:noFill/>
          <a:ln>
            <a:noFill/>
          </a:ln>
        </p:spPr>
      </p:pic>
      <p:pic>
        <p:nvPicPr>
          <p:cNvPr id="290" name="Google Shape;290;p31"/>
          <p:cNvPicPr preferRelativeResize="0"/>
          <p:nvPr/>
        </p:nvPicPr>
        <p:blipFill>
          <a:blip r:embed="rId4">
            <a:alphaModFix amt="24000"/>
          </a:blip>
          <a:stretch>
            <a:fillRect/>
          </a:stretch>
        </p:blipFill>
        <p:spPr>
          <a:xfrm>
            <a:off x="8245300" y="3038391"/>
            <a:ext cx="829000" cy="8289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p:nvPr/>
        </p:nvSpPr>
        <p:spPr>
          <a:xfrm>
            <a:off x="5456475" y="-75"/>
            <a:ext cx="6735600" cy="68580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2"/>
          <p:cNvSpPr txBox="1"/>
          <p:nvPr/>
        </p:nvSpPr>
        <p:spPr>
          <a:xfrm>
            <a:off x="1476437" y="4855960"/>
            <a:ext cx="3359100" cy="629100"/>
          </a:xfrm>
          <a:prstGeom prst="rect">
            <a:avLst/>
          </a:prstGeom>
          <a:noFill/>
          <a:ln>
            <a:noFill/>
          </a:ln>
        </p:spPr>
        <p:txBody>
          <a:bodyPr spcFirstLastPara="1" wrap="square" lIns="0" tIns="13325" rIns="0" bIns="0" anchor="t" anchorCtr="0">
            <a:spAutoFit/>
          </a:bodyPr>
          <a:lstStyle/>
          <a:p>
            <a:pPr marL="12700" marR="5080" lvl="0" indent="-12700" algn="ctr" rtl="0">
              <a:spcBef>
                <a:spcPts val="0"/>
              </a:spcBef>
              <a:spcAft>
                <a:spcPts val="0"/>
              </a:spcAft>
              <a:buNone/>
            </a:pPr>
            <a:r>
              <a:rPr lang="en-US" sz="2000">
                <a:solidFill>
                  <a:srgbClr val="7F7F7F"/>
                </a:solidFill>
                <a:latin typeface="Montserrat Medium"/>
                <a:ea typeface="Montserrat Medium"/>
                <a:cs typeface="Montserrat Medium"/>
                <a:sym typeface="Montserrat Medium"/>
              </a:rPr>
              <a:t>What are </a:t>
            </a:r>
            <a:r>
              <a:rPr lang="en-US" sz="2000">
                <a:solidFill>
                  <a:schemeClr val="accent1"/>
                </a:solidFill>
                <a:latin typeface="Montserrat Medium"/>
                <a:ea typeface="Montserrat Medium"/>
                <a:cs typeface="Montserrat Medium"/>
                <a:sym typeface="Montserrat Medium"/>
              </a:rPr>
              <a:t>numbers not </a:t>
            </a:r>
            <a:r>
              <a:rPr lang="en-US" sz="2000">
                <a:solidFill>
                  <a:srgbClr val="7F7F7F"/>
                </a:solidFill>
                <a:latin typeface="Montserrat Medium"/>
                <a:ea typeface="Montserrat Medium"/>
                <a:cs typeface="Montserrat Medium"/>
                <a:sym typeface="Montserrat Medium"/>
              </a:rPr>
              <a:t>telling us</a:t>
            </a:r>
            <a:endParaRPr sz="2000">
              <a:solidFill>
                <a:srgbClr val="7F7F7F"/>
              </a:solidFill>
              <a:latin typeface="Montserrat Medium"/>
              <a:ea typeface="Montserrat Medium"/>
              <a:cs typeface="Montserrat Medium"/>
              <a:sym typeface="Montserrat Medium"/>
            </a:endParaRPr>
          </a:p>
        </p:txBody>
      </p:sp>
      <p:sp>
        <p:nvSpPr>
          <p:cNvPr id="297" name="Google Shape;297;p32"/>
          <p:cNvSpPr txBox="1"/>
          <p:nvPr/>
        </p:nvSpPr>
        <p:spPr>
          <a:xfrm>
            <a:off x="1476418" y="2037660"/>
            <a:ext cx="2929200" cy="660000"/>
          </a:xfrm>
          <a:prstGeom prst="rect">
            <a:avLst/>
          </a:prstGeom>
          <a:noFill/>
          <a:ln>
            <a:noFill/>
          </a:ln>
        </p:spPr>
        <p:txBody>
          <a:bodyPr spcFirstLastPara="1" wrap="square" lIns="0" tIns="43800" rIns="0" bIns="0" anchor="t" anchorCtr="0">
            <a:spAutoFit/>
          </a:bodyPr>
          <a:lstStyle/>
          <a:p>
            <a:pPr marL="0" marR="5080" lvl="0" indent="12700" algn="ctr" rtl="0">
              <a:spcBef>
                <a:spcPts val="0"/>
              </a:spcBef>
              <a:spcAft>
                <a:spcPts val="0"/>
              </a:spcAft>
              <a:buNone/>
            </a:pPr>
            <a:r>
              <a:rPr lang="en-US" sz="2000">
                <a:solidFill>
                  <a:srgbClr val="7F7F7F"/>
                </a:solidFill>
                <a:latin typeface="Montserrat Medium"/>
                <a:ea typeface="Montserrat Medium"/>
                <a:cs typeface="Montserrat Medium"/>
                <a:sym typeface="Montserrat Medium"/>
              </a:rPr>
              <a:t>What are the</a:t>
            </a:r>
            <a:r>
              <a:rPr lang="en-US" sz="2000">
                <a:solidFill>
                  <a:srgbClr val="595959"/>
                </a:solidFill>
                <a:latin typeface="Montserrat Medium"/>
                <a:ea typeface="Montserrat Medium"/>
                <a:cs typeface="Montserrat Medium"/>
                <a:sym typeface="Montserrat Medium"/>
              </a:rPr>
              <a:t> </a:t>
            </a:r>
            <a:r>
              <a:rPr lang="en-US" sz="2000">
                <a:solidFill>
                  <a:srgbClr val="FF5A5E"/>
                </a:solidFill>
                <a:latin typeface="Montserrat Medium"/>
                <a:ea typeface="Montserrat Medium"/>
                <a:cs typeface="Montserrat Medium"/>
                <a:sym typeface="Montserrat Medium"/>
              </a:rPr>
              <a:t>numbers</a:t>
            </a:r>
            <a:r>
              <a:rPr lang="en-US" sz="2000">
                <a:solidFill>
                  <a:srgbClr val="3F3F3F"/>
                </a:solidFill>
                <a:latin typeface="Montserrat Medium"/>
                <a:ea typeface="Montserrat Medium"/>
                <a:cs typeface="Montserrat Medium"/>
                <a:sym typeface="Montserrat Medium"/>
              </a:rPr>
              <a:t> </a:t>
            </a:r>
            <a:r>
              <a:rPr lang="en-US" sz="2000">
                <a:solidFill>
                  <a:srgbClr val="7F7F7F"/>
                </a:solidFill>
                <a:latin typeface="Montserrat Medium"/>
                <a:ea typeface="Montserrat Medium"/>
                <a:cs typeface="Montserrat Medium"/>
                <a:sym typeface="Montserrat Medium"/>
              </a:rPr>
              <a:t>telling us</a:t>
            </a:r>
            <a:endParaRPr sz="2000">
              <a:solidFill>
                <a:srgbClr val="7F7F7F"/>
              </a:solidFill>
              <a:latin typeface="Montserrat Medium"/>
              <a:ea typeface="Montserrat Medium"/>
              <a:cs typeface="Montserrat Medium"/>
              <a:sym typeface="Montserrat Medium"/>
            </a:endParaRPr>
          </a:p>
        </p:txBody>
      </p:sp>
      <p:sp>
        <p:nvSpPr>
          <p:cNvPr id="298" name="Google Shape;298;p32"/>
          <p:cNvSpPr/>
          <p:nvPr/>
        </p:nvSpPr>
        <p:spPr>
          <a:xfrm>
            <a:off x="1476425" y="614000"/>
            <a:ext cx="3902100" cy="65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100">
                <a:solidFill>
                  <a:schemeClr val="accent1"/>
                </a:solidFill>
                <a:latin typeface="Montserrat"/>
                <a:ea typeface="Montserrat"/>
                <a:cs typeface="Montserrat"/>
                <a:sym typeface="Montserrat"/>
              </a:rPr>
              <a:t>….to lay it down</a:t>
            </a:r>
            <a:endParaRPr sz="3100">
              <a:latin typeface="Montserrat"/>
              <a:ea typeface="Montserrat"/>
              <a:cs typeface="Montserrat"/>
              <a:sym typeface="Montserrat"/>
            </a:endParaRPr>
          </a:p>
        </p:txBody>
      </p:sp>
      <p:pic>
        <p:nvPicPr>
          <p:cNvPr id="299" name="Google Shape;299;p32"/>
          <p:cNvPicPr preferRelativeResize="0"/>
          <p:nvPr/>
        </p:nvPicPr>
        <p:blipFill>
          <a:blip r:embed="rId3">
            <a:alphaModFix amt="28000"/>
          </a:blip>
          <a:stretch>
            <a:fillRect/>
          </a:stretch>
        </p:blipFill>
        <p:spPr>
          <a:xfrm>
            <a:off x="518100" y="2116438"/>
            <a:ext cx="502426" cy="502426"/>
          </a:xfrm>
          <a:prstGeom prst="rect">
            <a:avLst/>
          </a:prstGeom>
          <a:noFill/>
          <a:ln>
            <a:noFill/>
          </a:ln>
        </p:spPr>
      </p:pic>
      <p:sp>
        <p:nvSpPr>
          <p:cNvPr id="300" name="Google Shape;300;p32"/>
          <p:cNvSpPr txBox="1"/>
          <p:nvPr/>
        </p:nvSpPr>
        <p:spPr>
          <a:xfrm>
            <a:off x="6810825" y="1098800"/>
            <a:ext cx="4542900" cy="2537700"/>
          </a:xfrm>
          <a:prstGeom prst="rect">
            <a:avLst/>
          </a:prstGeom>
          <a:noFill/>
          <a:ln>
            <a:noFill/>
          </a:ln>
        </p:spPr>
        <p:txBody>
          <a:bodyPr spcFirstLastPara="1" wrap="square" lIns="0" tIns="43800" rIns="0" bIns="0" anchor="t" anchorCtr="0">
            <a:spAutoFit/>
          </a:bodyPr>
          <a:lstStyle/>
          <a:p>
            <a:pPr marL="0" lvl="0" indent="0" algn="l" rtl="0">
              <a:spcBef>
                <a:spcPts val="0"/>
              </a:spcBef>
              <a:spcAft>
                <a:spcPts val="0"/>
              </a:spcAft>
              <a:buClr>
                <a:schemeClr val="dk1"/>
              </a:buClr>
              <a:buFont typeface="Arial"/>
              <a:buNone/>
            </a:pPr>
            <a:r>
              <a:rPr lang="en-US" sz="1800">
                <a:solidFill>
                  <a:srgbClr val="7F7F7F"/>
                </a:solidFill>
                <a:latin typeface="Montserrat Medium"/>
                <a:ea typeface="Montserrat Medium"/>
                <a:cs typeface="Montserrat Medium"/>
                <a:sym typeface="Montserrat Medium"/>
              </a:rPr>
              <a:t>Am I ever going to be a superhost in this lifetime?</a:t>
            </a:r>
            <a:endParaRPr sz="1800">
              <a:solidFill>
                <a:srgbClr val="7F7F7F"/>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Font typeface="Arial"/>
              <a:buNone/>
            </a:pPr>
            <a:endParaRPr sz="1800">
              <a:solidFill>
                <a:srgbClr val="7F7F7F"/>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Font typeface="Arial"/>
              <a:buNone/>
            </a:pPr>
            <a:r>
              <a:rPr lang="en-US" sz="1800">
                <a:solidFill>
                  <a:srgbClr val="7F7F7F"/>
                </a:solidFill>
                <a:latin typeface="Montserrat Medium"/>
                <a:ea typeface="Montserrat Medium"/>
                <a:cs typeface="Montserrat Medium"/>
                <a:sym typeface="Montserrat Medium"/>
              </a:rPr>
              <a:t>Am I going to lose my superhost status?</a:t>
            </a:r>
            <a:endParaRPr sz="1800">
              <a:solidFill>
                <a:srgbClr val="7F7F7F"/>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Font typeface="Arial"/>
              <a:buNone/>
            </a:pPr>
            <a:endParaRPr sz="1800">
              <a:solidFill>
                <a:srgbClr val="7F7F7F"/>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rgbClr val="7F7F7F"/>
                </a:solidFill>
                <a:latin typeface="Montserrat Medium"/>
                <a:ea typeface="Montserrat Medium"/>
                <a:cs typeface="Montserrat Medium"/>
                <a:sym typeface="Montserrat Medium"/>
              </a:rPr>
              <a:t>3 out of 4 superhost requirements are in my control, but how do I increase my average rating? </a:t>
            </a:r>
            <a:endParaRPr sz="1800">
              <a:solidFill>
                <a:srgbClr val="7F7F7F"/>
              </a:solidFill>
              <a:latin typeface="Montserrat Medium"/>
              <a:ea typeface="Montserrat Medium"/>
              <a:cs typeface="Montserrat Medium"/>
              <a:sym typeface="Montserrat Medium"/>
            </a:endParaRPr>
          </a:p>
        </p:txBody>
      </p:sp>
      <p:sp>
        <p:nvSpPr>
          <p:cNvPr id="301" name="Google Shape;301;p32"/>
          <p:cNvSpPr txBox="1"/>
          <p:nvPr/>
        </p:nvSpPr>
        <p:spPr>
          <a:xfrm>
            <a:off x="6810825" y="4594200"/>
            <a:ext cx="4542900" cy="1152600"/>
          </a:xfrm>
          <a:prstGeom prst="rect">
            <a:avLst/>
          </a:prstGeom>
          <a:noFill/>
          <a:ln>
            <a:noFill/>
          </a:ln>
        </p:spPr>
        <p:txBody>
          <a:bodyPr spcFirstLastPara="1" wrap="square" lIns="0" tIns="43800" rIns="0" bIns="0" anchor="t" anchorCtr="0">
            <a:spAutoFit/>
          </a:bodyPr>
          <a:lstStyle/>
          <a:p>
            <a:pPr marL="0" lvl="0" indent="0" algn="l" rtl="0">
              <a:spcBef>
                <a:spcPts val="0"/>
              </a:spcBef>
              <a:spcAft>
                <a:spcPts val="0"/>
              </a:spcAft>
              <a:buNone/>
            </a:pPr>
            <a:r>
              <a:rPr lang="en-US" sz="1800">
                <a:solidFill>
                  <a:srgbClr val="7F7F7F"/>
                </a:solidFill>
                <a:latin typeface="Montserrat Medium"/>
                <a:ea typeface="Montserrat Medium"/>
                <a:cs typeface="Montserrat Medium"/>
                <a:sym typeface="Montserrat Medium"/>
              </a:rPr>
              <a:t>I want to be the CEO of Airbnb one day what more can I do to leverage the superhost program and  maximise profitability? </a:t>
            </a:r>
            <a:endParaRPr sz="1800">
              <a:solidFill>
                <a:srgbClr val="7F7F7F"/>
              </a:solidFill>
              <a:latin typeface="Montserrat Medium"/>
              <a:ea typeface="Montserrat Medium"/>
              <a:cs typeface="Montserrat Medium"/>
              <a:sym typeface="Montserrat Medium"/>
            </a:endParaRPr>
          </a:p>
        </p:txBody>
      </p:sp>
      <p:grpSp>
        <p:nvGrpSpPr>
          <p:cNvPr id="302" name="Google Shape;302;p32"/>
          <p:cNvGrpSpPr/>
          <p:nvPr/>
        </p:nvGrpSpPr>
        <p:grpSpPr>
          <a:xfrm>
            <a:off x="5151350" y="2041100"/>
            <a:ext cx="653100" cy="653100"/>
            <a:chOff x="5314625" y="832075"/>
            <a:chExt cx="653100" cy="653100"/>
          </a:xfrm>
        </p:grpSpPr>
        <p:sp>
          <p:nvSpPr>
            <p:cNvPr id="303" name="Google Shape;303;p32"/>
            <p:cNvSpPr/>
            <p:nvPr/>
          </p:nvSpPr>
          <p:spPr>
            <a:xfrm>
              <a:off x="5314625" y="832075"/>
              <a:ext cx="653100" cy="65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32"/>
            <p:cNvSpPr/>
            <p:nvPr/>
          </p:nvSpPr>
          <p:spPr>
            <a:xfrm>
              <a:off x="5474525" y="1084225"/>
              <a:ext cx="333300" cy="148800"/>
            </a:xfrm>
            <a:prstGeom prst="rightArrow">
              <a:avLst>
                <a:gd name="adj1" fmla="val 29603"/>
                <a:gd name="adj2" fmla="val 7108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05" name="Google Shape;305;p32"/>
          <p:cNvGrpSpPr/>
          <p:nvPr/>
        </p:nvGrpSpPr>
        <p:grpSpPr>
          <a:xfrm>
            <a:off x="5151350" y="4843950"/>
            <a:ext cx="653100" cy="653100"/>
            <a:chOff x="5314625" y="832075"/>
            <a:chExt cx="653100" cy="653100"/>
          </a:xfrm>
        </p:grpSpPr>
        <p:sp>
          <p:nvSpPr>
            <p:cNvPr id="306" name="Google Shape;306;p32"/>
            <p:cNvSpPr/>
            <p:nvPr/>
          </p:nvSpPr>
          <p:spPr>
            <a:xfrm>
              <a:off x="5314625" y="832075"/>
              <a:ext cx="653100" cy="65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32"/>
            <p:cNvSpPr/>
            <p:nvPr/>
          </p:nvSpPr>
          <p:spPr>
            <a:xfrm>
              <a:off x="5474525" y="1084225"/>
              <a:ext cx="333300" cy="148800"/>
            </a:xfrm>
            <a:prstGeom prst="rightArrow">
              <a:avLst>
                <a:gd name="adj1" fmla="val 29603"/>
                <a:gd name="adj2" fmla="val 7108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308" name="Google Shape;308;p32"/>
          <p:cNvPicPr preferRelativeResize="0"/>
          <p:nvPr/>
        </p:nvPicPr>
        <p:blipFill>
          <a:blip r:embed="rId4">
            <a:alphaModFix amt="24000"/>
          </a:blip>
          <a:stretch>
            <a:fillRect/>
          </a:stretch>
        </p:blipFill>
        <p:spPr>
          <a:xfrm>
            <a:off x="518100" y="4919295"/>
            <a:ext cx="502426" cy="50242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irbnb">
      <a:dk1>
        <a:srgbClr val="000000"/>
      </a:dk1>
      <a:lt1>
        <a:srgbClr val="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5143</Words>
  <Application>Microsoft Macintosh PowerPoint</Application>
  <PresentationFormat>Widescreen</PresentationFormat>
  <Paragraphs>466</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Montserrat SemiBold</vt:lpstr>
      <vt:lpstr>Roboto</vt:lpstr>
      <vt:lpstr>Montserrat Medium</vt:lpstr>
      <vt:lpstr>Nunito</vt:lpstr>
      <vt:lpstr>Calibri</vt:lpstr>
      <vt:lpstr>Montserrat</vt:lpstr>
      <vt:lpstr>Montserrat Light</vt:lpstr>
      <vt:lpstr>Office Theme</vt:lpstr>
      <vt:lpstr>Leveraging Superhosts</vt:lpstr>
      <vt:lpstr>Team</vt:lpstr>
      <vt:lpstr>PowerPoint Presentation</vt:lpstr>
      <vt:lpstr>The Pinnacle of Popularity </vt:lpstr>
      <vt:lpstr>Competition</vt:lpstr>
      <vt:lpstr>PowerPoint Presentation</vt:lpstr>
      <vt:lpstr>PowerPoint Presentation</vt:lpstr>
      <vt:lpstr>PowerPoint Presentation</vt:lpstr>
      <vt:lpstr>PowerPoint Presentation</vt:lpstr>
      <vt:lpstr>PowerPoint Presentation</vt:lpstr>
      <vt:lpstr>Hosting to Superhosting</vt:lpstr>
      <vt:lpstr>PowerPoint Presentation</vt:lpstr>
      <vt:lpstr>PowerPoint Presentation</vt:lpstr>
      <vt:lpstr> Business Implications</vt:lpstr>
      <vt:lpstr>PowerPoint Presentation</vt:lpstr>
      <vt:lpstr>PowerPoint Presentation</vt:lpstr>
      <vt:lpstr>Business Implications</vt:lpstr>
      <vt:lpstr>PowerPoint Presentation</vt:lpstr>
      <vt:lpstr>PowerPoint Presentation</vt:lpstr>
      <vt:lpstr> Business Implications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Happy Hosting!</vt:lpstr>
      <vt:lpstr>Superhost VS Host Analysis</vt:lpstr>
      <vt:lpstr>Geospatial Spread of Hosts and Superhosts</vt:lpstr>
      <vt:lpstr>Model 1 Summary</vt:lpstr>
      <vt:lpstr>Model 2 Summary</vt:lpstr>
      <vt:lpstr>Model 3 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Superhosts</dc:title>
  <cp:lastModifiedBy>Sathwik Kanukuntla</cp:lastModifiedBy>
  <cp:revision>1</cp:revision>
  <dcterms:modified xsi:type="dcterms:W3CDTF">2023-12-10T17:05:54Z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2023-12-08T03:00:50Z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fc61c109-9f62-4e28-9c1c-4018bd909d4b</vt:lpwstr>
  </property>
  <property fmtid="{D5CDD505-2E9C-101B-9397-08002B2CF9AE}" pid="8" name="MSIP_Label_4044bd30-2ed7-4c9d-9d12-46200872a97b_ContentBits">
    <vt:lpwstr>0</vt:lpwstr>
  </property>
</Properties>
</file>